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103"/>
  </p:notesMasterIdLst>
  <p:handoutMasterIdLst>
    <p:handoutMasterId r:id="rId104"/>
  </p:handoutMasterIdLst>
  <p:sldIdLst>
    <p:sldId id="1374" r:id="rId2"/>
    <p:sldId id="1378" r:id="rId3"/>
    <p:sldId id="1475" r:id="rId4"/>
    <p:sldId id="1459" r:id="rId5"/>
    <p:sldId id="1458" r:id="rId6"/>
    <p:sldId id="1388" r:id="rId7"/>
    <p:sldId id="1445" r:id="rId8"/>
    <p:sldId id="1432" r:id="rId9"/>
    <p:sldId id="1419" r:id="rId10"/>
    <p:sldId id="1460" r:id="rId11"/>
    <p:sldId id="1446" r:id="rId12"/>
    <p:sldId id="1440" r:id="rId13"/>
    <p:sldId id="1461" r:id="rId14"/>
    <p:sldId id="1444" r:id="rId15"/>
    <p:sldId id="1442" r:id="rId16"/>
    <p:sldId id="1496" r:id="rId17"/>
    <p:sldId id="1381" r:id="rId18"/>
    <p:sldId id="1499" r:id="rId19"/>
    <p:sldId id="1447" r:id="rId20"/>
    <p:sldId id="1448" r:id="rId21"/>
    <p:sldId id="1449" r:id="rId22"/>
    <p:sldId id="1395" r:id="rId23"/>
    <p:sldId id="1500" r:id="rId24"/>
    <p:sldId id="1417" r:id="rId25"/>
    <p:sldId id="1403" r:id="rId26"/>
    <p:sldId id="1450" r:id="rId27"/>
    <p:sldId id="1489" r:id="rId28"/>
    <p:sldId id="1487" r:id="rId29"/>
    <p:sldId id="1488" r:id="rId30"/>
    <p:sldId id="1392" r:id="rId31"/>
    <p:sldId id="1502" r:id="rId32"/>
    <p:sldId id="1476" r:id="rId33"/>
    <p:sldId id="1479" r:id="rId34"/>
    <p:sldId id="1503" r:id="rId35"/>
    <p:sldId id="1480" r:id="rId36"/>
    <p:sldId id="1515" r:id="rId37"/>
    <p:sldId id="1481" r:id="rId38"/>
    <p:sldId id="1514" r:id="rId39"/>
    <p:sldId id="1505" r:id="rId40"/>
    <p:sldId id="1495" r:id="rId41"/>
    <p:sldId id="1435" r:id="rId42"/>
    <p:sldId id="1509" r:id="rId43"/>
    <p:sldId id="1422" r:id="rId44"/>
    <p:sldId id="1508" r:id="rId45"/>
    <p:sldId id="1437" r:id="rId46"/>
    <p:sldId id="1511" r:id="rId47"/>
    <p:sldId id="1512" r:id="rId48"/>
    <p:sldId id="1516" r:id="rId49"/>
    <p:sldId id="1520" r:id="rId50"/>
    <p:sldId id="1506" r:id="rId51"/>
    <p:sldId id="1436" r:id="rId52"/>
    <p:sldId id="1412" r:id="rId53"/>
    <p:sldId id="1490" r:id="rId54"/>
    <p:sldId id="1491" r:id="rId55"/>
    <p:sldId id="1492" r:id="rId56"/>
    <p:sldId id="1454" r:id="rId57"/>
    <p:sldId id="1507" r:id="rId58"/>
    <p:sldId id="1428" r:id="rId59"/>
    <p:sldId id="1391" r:id="rId60"/>
    <p:sldId id="1398" r:id="rId61"/>
    <p:sldId id="1397" r:id="rId62"/>
    <p:sldId id="1401" r:id="rId63"/>
    <p:sldId id="1463" r:id="rId64"/>
    <p:sldId id="1504" r:id="rId65"/>
    <p:sldId id="1462" r:id="rId66"/>
    <p:sldId id="1518" r:id="rId67"/>
    <p:sldId id="1464" r:id="rId68"/>
    <p:sldId id="1466" r:id="rId69"/>
    <p:sldId id="1425" r:id="rId70"/>
    <p:sldId id="1409" r:id="rId71"/>
    <p:sldId id="1469" r:id="rId72"/>
    <p:sldId id="1497" r:id="rId73"/>
    <p:sldId id="1400" r:id="rId74"/>
    <p:sldId id="1404" r:id="rId75"/>
    <p:sldId id="1405" r:id="rId76"/>
    <p:sldId id="1455" r:id="rId77"/>
    <p:sldId id="1524" r:id="rId78"/>
    <p:sldId id="1525" r:id="rId79"/>
    <p:sldId id="1526" r:id="rId80"/>
    <p:sldId id="1523" r:id="rId81"/>
    <p:sldId id="1456" r:id="rId82"/>
    <p:sldId id="1467" r:id="rId83"/>
    <p:sldId id="1429" r:id="rId84"/>
    <p:sldId id="1407" r:id="rId85"/>
    <p:sldId id="1421" r:id="rId86"/>
    <p:sldId id="1385" r:id="rId87"/>
    <p:sldId id="1465" r:id="rId88"/>
    <p:sldId id="1521" r:id="rId89"/>
    <p:sldId id="1522" r:id="rId90"/>
    <p:sldId id="1420" r:id="rId91"/>
    <p:sldId id="1519" r:id="rId92"/>
    <p:sldId id="1380" r:id="rId93"/>
    <p:sldId id="1430" r:id="rId94"/>
    <p:sldId id="1494" r:id="rId95"/>
    <p:sldId id="1501" r:id="rId96"/>
    <p:sldId id="1416" r:id="rId97"/>
    <p:sldId id="1399" r:id="rId98"/>
    <p:sldId id="1424" r:id="rId99"/>
    <p:sldId id="1427" r:id="rId100"/>
    <p:sldId id="1414" r:id="rId101"/>
    <p:sldId id="1389" r:id="rId10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alemay" initials="a" lastIdx="2" clrIdx="0"/>
  <p:cmAuthor id="1" name="Joseph Staten" initials="JS" lastIdx="1" clrIdx="1"/>
  <p:cmAuthor id="2" name="Bungie" initials="B" lastIdx="14"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9FB4"/>
    <a:srgbClr val="9AED8F"/>
    <a:srgbClr val="02AE5C"/>
    <a:srgbClr val="101010"/>
    <a:srgbClr val="202020"/>
    <a:srgbClr val="19B000"/>
    <a:srgbClr val="FF5500"/>
    <a:srgbClr val="FF3215"/>
    <a:srgbClr val="FF5D15"/>
    <a:srgbClr val="6DE5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569" autoAdjust="0"/>
    <p:restoredTop sz="75044" autoAdjust="0"/>
  </p:normalViewPr>
  <p:slideViewPr>
    <p:cSldViewPr snapToGrid="0">
      <p:cViewPr>
        <p:scale>
          <a:sx n="78" d="100"/>
          <a:sy n="78" d="100"/>
        </p:scale>
        <p:origin x="-2550" y="-92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9" d="100"/>
          <a:sy n="99" d="100"/>
        </p:scale>
        <p:origin x="-3576" y="-84"/>
      </p:cViewPr>
      <p:guideLst>
        <p:guide orient="horz" pos="2880"/>
        <p:guide pos="2160"/>
      </p:guideLst>
    </p:cSldViewPr>
  </p:notesViewPr>
  <p:gridSpacing cx="228600" cy="2286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viewProps" Target="view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notesMaster" Target="notesMasters/notesMaster1.xml"/><Relationship Id="rId108"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daldridge\Documents\GDC%20presentation%20resources\gdc%20n_squared.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1"/>
    </mc:Choice>
    <mc:Fallback>
      <c:style val="41"/>
    </mc:Fallback>
  </mc:AlternateContent>
  <c:chart>
    <c:autoTitleDeleted val="0"/>
    <c:plotArea>
      <c:layout/>
      <c:lineChart>
        <c:grouping val="standard"/>
        <c:varyColors val="0"/>
        <c:ser>
          <c:idx val="1"/>
          <c:order val="0"/>
          <c:cat>
            <c:numRef>
              <c:f>Sheet1!$A$3:$A$17</c:f>
              <c:numCache>
                <c:formatCode>General</c:formatCode>
                <c:ptCount val="15"/>
                <c:pt idx="0">
                  <c:v>2</c:v>
                </c:pt>
                <c:pt idx="1">
                  <c:v>3</c:v>
                </c:pt>
                <c:pt idx="2">
                  <c:v>4</c:v>
                </c:pt>
                <c:pt idx="3">
                  <c:v>5</c:v>
                </c:pt>
                <c:pt idx="4">
                  <c:v>6</c:v>
                </c:pt>
                <c:pt idx="5">
                  <c:v>7</c:v>
                </c:pt>
                <c:pt idx="6">
                  <c:v>8</c:v>
                </c:pt>
                <c:pt idx="7">
                  <c:v>9</c:v>
                </c:pt>
                <c:pt idx="8">
                  <c:v>10</c:v>
                </c:pt>
                <c:pt idx="9">
                  <c:v>11</c:v>
                </c:pt>
                <c:pt idx="10">
                  <c:v>12</c:v>
                </c:pt>
                <c:pt idx="11">
                  <c:v>13</c:v>
                </c:pt>
                <c:pt idx="12">
                  <c:v>14</c:v>
                </c:pt>
                <c:pt idx="13">
                  <c:v>15</c:v>
                </c:pt>
                <c:pt idx="14">
                  <c:v>16</c:v>
                </c:pt>
              </c:numCache>
            </c:numRef>
          </c:cat>
          <c:val>
            <c:numRef>
              <c:f>Sheet1!$B$3:$B$17</c:f>
              <c:numCache>
                <c:formatCode>General</c:formatCode>
                <c:ptCount val="15"/>
                <c:pt idx="0">
                  <c:v>1</c:v>
                </c:pt>
                <c:pt idx="1">
                  <c:v>3.2490095854249419</c:v>
                </c:pt>
                <c:pt idx="2">
                  <c:v>6.4730078399237803</c:v>
                </c:pt>
                <c:pt idx="3">
                  <c:v>10.556063286183152</c:v>
                </c:pt>
                <c:pt idx="4">
                  <c:v>15.425846568000235</c:v>
                </c:pt>
                <c:pt idx="5">
                  <c:v>21.030864518443156</c:v>
                </c:pt>
                <c:pt idx="6">
                  <c:v>27.331701439859053</c:v>
                </c:pt>
                <c:pt idx="7">
                  <c:v>34.296750801161366</c:v>
                </c:pt>
                <c:pt idx="8">
                  <c:v>41.899830495714724</c:v>
                </c:pt>
                <c:pt idx="9">
                  <c:v>50.118723362727238</c:v>
                </c:pt>
                <c:pt idx="10">
                  <c:v>58.93422336432527</c:v>
                </c:pt>
                <c:pt idx="11">
                  <c:v>68.329480410195131</c:v>
                </c:pt>
                <c:pt idx="12">
                  <c:v>78.289532356812032</c:v>
                </c:pt>
                <c:pt idx="13">
                  <c:v>88.800959964074735</c:v>
                </c:pt>
                <c:pt idx="14">
                  <c:v>99.851625772126908</c:v>
                </c:pt>
              </c:numCache>
            </c:numRef>
          </c:val>
          <c:smooth val="0"/>
        </c:ser>
        <c:dLbls>
          <c:showLegendKey val="0"/>
          <c:showVal val="0"/>
          <c:showCatName val="0"/>
          <c:showSerName val="0"/>
          <c:showPercent val="0"/>
          <c:showBubbleSize val="0"/>
        </c:dLbls>
        <c:marker val="1"/>
        <c:smooth val="0"/>
        <c:axId val="113959296"/>
        <c:axId val="113961216"/>
      </c:lineChart>
      <c:catAx>
        <c:axId val="113959296"/>
        <c:scaling>
          <c:orientation val="minMax"/>
        </c:scaling>
        <c:delete val="0"/>
        <c:axPos val="b"/>
        <c:title>
          <c:tx>
            <c:rich>
              <a:bodyPr/>
              <a:lstStyle/>
              <a:p>
                <a:pPr>
                  <a:defRPr sz="1800"/>
                </a:pPr>
                <a:r>
                  <a:rPr lang="en-US" sz="1800"/>
                  <a:t>Number of players</a:t>
                </a:r>
              </a:p>
            </c:rich>
          </c:tx>
          <c:layout/>
          <c:overlay val="0"/>
        </c:title>
        <c:numFmt formatCode="General" sourceLinked="1"/>
        <c:majorTickMark val="out"/>
        <c:minorTickMark val="none"/>
        <c:tickLblPos val="nextTo"/>
        <c:txPr>
          <a:bodyPr/>
          <a:lstStyle/>
          <a:p>
            <a:pPr>
              <a:defRPr sz="1600"/>
            </a:pPr>
            <a:endParaRPr lang="en-US"/>
          </a:p>
        </c:txPr>
        <c:crossAx val="113961216"/>
        <c:crosses val="autoZero"/>
        <c:auto val="1"/>
        <c:lblAlgn val="ctr"/>
        <c:lblOffset val="100"/>
        <c:noMultiLvlLbl val="0"/>
      </c:catAx>
      <c:valAx>
        <c:axId val="113961216"/>
        <c:scaling>
          <c:orientation val="minMax"/>
        </c:scaling>
        <c:delete val="0"/>
        <c:axPos val="l"/>
        <c:majorGridlines/>
        <c:title>
          <c:tx>
            <c:rich>
              <a:bodyPr rot="-5400000" vert="horz"/>
              <a:lstStyle/>
              <a:p>
                <a:pPr>
                  <a:defRPr sz="1600"/>
                </a:pPr>
                <a:r>
                  <a:rPr lang="en-US" sz="1600"/>
                  <a:t>Bandwidth</a:t>
                </a:r>
                <a:r>
                  <a:rPr lang="en-US" sz="1600" baseline="0"/>
                  <a:t> needed as a multiple of the 2-player case</a:t>
                </a:r>
                <a:endParaRPr lang="en-US" sz="1600"/>
              </a:p>
            </c:rich>
          </c:tx>
          <c:layout/>
          <c:overlay val="0"/>
        </c:title>
        <c:numFmt formatCode="General" sourceLinked="1"/>
        <c:majorTickMark val="out"/>
        <c:minorTickMark val="none"/>
        <c:tickLblPos val="nextTo"/>
        <c:txPr>
          <a:bodyPr/>
          <a:lstStyle/>
          <a:p>
            <a:pPr>
              <a:defRPr sz="1800"/>
            </a:pPr>
            <a:endParaRPr lang="en-US"/>
          </a:p>
        </c:txPr>
        <c:crossAx val="113959296"/>
        <c:crosses val="autoZero"/>
        <c:crossBetween val="between"/>
      </c:valAx>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77B870B-2903-41F8-913E-99706B31EB61}" type="datetimeFigureOut">
              <a:rPr lang="en-US" smtClean="0"/>
              <a:pPr/>
              <a:t>3/21/2011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D1B44B0-671F-48FF-B9E1-E290CFACBAE5}" type="slidenum">
              <a:rPr lang="en-US" smtClean="0"/>
              <a:pPr/>
              <a:t>‹#›</a:t>
            </a:fld>
            <a:endParaRPr lang="en-US"/>
          </a:p>
        </p:txBody>
      </p:sp>
    </p:spTree>
    <p:extLst>
      <p:ext uri="{BB962C8B-B14F-4D97-AF65-F5344CB8AC3E}">
        <p14:creationId xmlns:p14="http://schemas.microsoft.com/office/powerpoint/2010/main" val="126696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569C00-358B-468C-9E60-250AE412C2EA}" type="datetimeFigureOut">
              <a:rPr lang="en-US" smtClean="0"/>
              <a:pPr/>
              <a:t>3/21/2011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98D8066-0A8F-489F-8B52-C06FC6A7A668}" type="slidenum">
              <a:rPr lang="en-US" smtClean="0"/>
              <a:pPr/>
              <a:t>‹#›</a:t>
            </a:fld>
            <a:endParaRPr lang="en-US"/>
          </a:p>
        </p:txBody>
      </p:sp>
    </p:spTree>
    <p:extLst>
      <p:ext uri="{BB962C8B-B14F-4D97-AF65-F5344CB8AC3E}">
        <p14:creationId xmlns:p14="http://schemas.microsoft.com/office/powerpoint/2010/main" val="835895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:15</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Good</a:t>
            </a:r>
            <a:r>
              <a:rPr lang="en-US" sz="1200" b="0" kern="1200" baseline="0" dirty="0" smtClean="0">
                <a:solidFill>
                  <a:schemeClr val="tx1"/>
                </a:solidFill>
                <a:effectLst/>
                <a:latin typeface="+mn-lt"/>
                <a:ea typeface="+mn-ea"/>
                <a:cs typeface="+mn-cs"/>
              </a:rPr>
              <a:t> afternoon everyone.  Thank you all for coming.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smtClean="0">
                <a:solidFill>
                  <a:schemeClr val="tx1"/>
                </a:solidFill>
                <a:effectLst/>
                <a:latin typeface="+mn-lt"/>
                <a:ea typeface="+mn-ea"/>
                <a:cs typeface="+mn-cs"/>
              </a:rPr>
              <a:t>I am both honored and incredibly excited to have this opportunity to talk to you all about the gameplay networking of Halo: Reach.  I know that two hours is an enormous time investment, and I’m going to do my best to both inform and entertain you.  I hope that you find this talk useful, and can leverage its lessons in your own games.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smtClean="0">
                <a:solidFill>
                  <a:schemeClr val="tx1"/>
                </a:solidFill>
                <a:effectLst/>
                <a:latin typeface="+mn-lt"/>
                <a:ea typeface="+mn-ea"/>
                <a:cs typeface="+mn-cs"/>
              </a:rPr>
              <a:t>I know that I would have killed to have this deck in my hands when I started work on Reach, over three years ago.</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lgn="r" rtl="0"/>
            <a:fld id="{1303C9C0-5B7D-49E1-B85B-BD94F843AA09}" type="slidenum">
              <a:rPr lang="en-US" sz="1200" kern="1200">
                <a:solidFill>
                  <a:prstClr val="black"/>
                </a:solidFill>
                <a:latin typeface="Calibri"/>
                <a:ea typeface="+mn-ea"/>
                <a:cs typeface="+mn-cs"/>
              </a:rPr>
              <a:pPr algn="r" rtl="0"/>
              <a:t>1</a:t>
            </a:fld>
            <a:endParaRPr lang="en-US" sz="1200" kern="1200" dirty="0">
              <a:solidFill>
                <a:prstClr val="black"/>
              </a:solidFill>
              <a:latin typeface="Calibri"/>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-&gt;:30</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For N players, the number of things happening in the game is O(N), and the number of people we need to send the data to is also O(N), so the necessary</a:t>
            </a:r>
            <a:r>
              <a:rPr lang="en-US" baseline="0" dirty="0" smtClean="0"/>
              <a:t> </a:t>
            </a:r>
            <a:r>
              <a:rPr lang="en-US" dirty="0" smtClean="0"/>
              <a:t>upstream bandwidth is O(N^2).</a:t>
            </a:r>
          </a:p>
        </p:txBody>
      </p:sp>
      <p:sp>
        <p:nvSpPr>
          <p:cNvPr id="4" name="Slide Number Placeholder 3"/>
          <p:cNvSpPr>
            <a:spLocks noGrp="1"/>
          </p:cNvSpPr>
          <p:nvPr>
            <p:ph type="sldNum" sz="quarter" idx="10"/>
          </p:nvPr>
        </p:nvSpPr>
        <p:spPr/>
        <p:txBody>
          <a:bodyPr/>
          <a:lstStyle/>
          <a:p>
            <a:fld id="{198D8066-0A8F-489F-8B52-C06FC6A7A668}" type="slidenum">
              <a:rPr lang="en-US" smtClean="0"/>
              <a:pPr/>
              <a:t>10</a:t>
            </a:fld>
            <a:endParaRPr lang="en-US"/>
          </a:p>
        </p:txBody>
      </p:sp>
    </p:spTree>
    <p:extLst>
      <p:ext uri="{BB962C8B-B14F-4D97-AF65-F5344CB8AC3E}">
        <p14:creationId xmlns:p14="http://schemas.microsoft.com/office/powerpoint/2010/main" val="3404354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1:17</a:t>
            </a:r>
          </a:p>
          <a:p>
            <a:endParaRPr lang="en-US" dirty="0" smtClean="0"/>
          </a:p>
          <a:p>
            <a:r>
              <a:rPr lang="en-US" dirty="0" smtClean="0"/>
              <a:t>They outlined protocols for semi-reliable data</a:t>
            </a:r>
            <a:r>
              <a:rPr lang="en-US" baseline="0" dirty="0" smtClean="0"/>
              <a:t> delivery, which allowed scaling of bandwidth consumption to match available bandwidth.  </a:t>
            </a:r>
            <a:r>
              <a:rPr lang="en-US" dirty="0" smtClean="0"/>
              <a:t>Impaired connection quality causes </a:t>
            </a:r>
            <a:r>
              <a:rPr lang="en-US" i="1" dirty="0" smtClean="0"/>
              <a:t>soft</a:t>
            </a:r>
            <a:r>
              <a:rPr lang="en-US" dirty="0" smtClean="0"/>
              <a:t> degradation in networking.</a:t>
            </a:r>
          </a:p>
          <a:p>
            <a:endParaRPr lang="en-US" baseline="0" dirty="0" smtClean="0"/>
          </a:p>
          <a:p>
            <a:r>
              <a:rPr lang="en-US" baseline="0" dirty="0" smtClean="0"/>
              <a:t>This is similar in many ways to MMO networking – the backing simulation is too complex to network fully, so the networking model is designed from the ground up to support sending only sub-sections of the world state.</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11</a:t>
            </a:fld>
            <a:endParaRPr lang="en-US"/>
          </a:p>
        </p:txBody>
      </p:sp>
    </p:spTree>
    <p:extLst>
      <p:ext uri="{BB962C8B-B14F-4D97-AF65-F5344CB8AC3E}">
        <p14:creationId xmlns:p14="http://schemas.microsoft.com/office/powerpoint/2010/main" val="27330121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baseline="0" dirty="0" smtClean="0"/>
              <a:t>:15</a:t>
            </a:r>
          </a:p>
          <a:p>
            <a:endParaRPr lang="en-US" baseline="0" dirty="0" smtClean="0"/>
          </a:p>
          <a:p>
            <a:r>
              <a:rPr lang="en-US" baseline="0" dirty="0" smtClean="0"/>
              <a:t>Gameplay networking terminology are unfortunately not very standardized, so here are a few I’m going to be using, and what they mean in our systems.</a:t>
            </a:r>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12</a:t>
            </a:fld>
            <a:endParaRPr lang="en-US"/>
          </a:p>
        </p:txBody>
      </p:sp>
    </p:spTree>
    <p:extLst>
      <p:ext uri="{BB962C8B-B14F-4D97-AF65-F5344CB8AC3E}">
        <p14:creationId xmlns:p14="http://schemas.microsoft.com/office/powerpoint/2010/main" val="27482502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1:06</a:t>
            </a:r>
          </a:p>
          <a:p>
            <a:endParaRPr lang="en-US" dirty="0" smtClean="0"/>
          </a:p>
          <a:p>
            <a:r>
              <a:rPr lang="en-US" baseline="0" dirty="0" smtClean="0"/>
              <a:t>Our replication systems are basically the transport protocols used by gameplay networking.  They’re much higher level than something like UDP or TCP – they understand natively concepts like object life cycles, persistent vs. transient data, and varying levels of priority.</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13</a:t>
            </a:fld>
            <a:endParaRPr lang="en-US"/>
          </a:p>
        </p:txBody>
      </p:sp>
    </p:spTree>
    <p:extLst>
      <p:ext uri="{BB962C8B-B14F-4D97-AF65-F5344CB8AC3E}">
        <p14:creationId xmlns:p14="http://schemas.microsoft.com/office/powerpoint/2010/main" val="2748250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baseline="0" dirty="0" smtClean="0"/>
              <a:t>:36</a:t>
            </a:r>
          </a:p>
          <a:p>
            <a:endParaRPr lang="en-US" baseline="0" dirty="0" smtClean="0"/>
          </a:p>
          <a:p>
            <a:r>
              <a:rPr lang="en-US" baseline="0" dirty="0" smtClean="0"/>
              <a:t>Authority is fairly intuitive.  Host peers are authoritative over almost damage, and indeed, almost everything else important about the game.  When we talk about client-authoritative mechanics, we’re talking about cases where we let the client have a little of this power.  For example, clients are authoritative about dead bodies in Reach.</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14</a:t>
            </a:fld>
            <a:endParaRPr lang="en-US"/>
          </a:p>
        </p:txBody>
      </p:sp>
    </p:spTree>
    <p:extLst>
      <p:ext uri="{BB962C8B-B14F-4D97-AF65-F5344CB8AC3E}">
        <p14:creationId xmlns:p14="http://schemas.microsoft.com/office/powerpoint/2010/main" val="27482502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1:00</a:t>
            </a:r>
          </a:p>
          <a:p>
            <a:endParaRPr lang="en-US" sz="1200" dirty="0" smtClean="0"/>
          </a:p>
          <a:p>
            <a:r>
              <a:rPr lang="en-US" sz="1200" dirty="0" smtClean="0"/>
              <a:t>E.g. in most cases, clients will</a:t>
            </a:r>
            <a:r>
              <a:rPr lang="en-US" sz="1200" baseline="0" dirty="0" smtClean="0"/>
              <a:t> predict </a:t>
            </a:r>
            <a:r>
              <a:rPr lang="en-US" sz="1200" dirty="0" smtClean="0"/>
              <a:t>that host-owned objects will continue to move at their last known velocities,</a:t>
            </a:r>
            <a:r>
              <a:rPr lang="en-US" sz="1200" baseline="0" dirty="0" smtClean="0"/>
              <a:t> and be subject to physics.</a:t>
            </a:r>
            <a:endParaRPr lang="en-US" sz="1200" dirty="0" smtClean="0"/>
          </a:p>
          <a:p>
            <a:r>
              <a:rPr lang="en-US" sz="1200" dirty="0" smtClean="0"/>
              <a:t>E.g. a client predicts that his gun fires when he presses the trigger.</a:t>
            </a:r>
          </a:p>
          <a:p>
            <a:endParaRPr lang="en-US" dirty="0" smtClean="0"/>
          </a:p>
          <a:p>
            <a:r>
              <a:rPr lang="en-US" dirty="0" smtClean="0"/>
              <a:t>You’ll hear</a:t>
            </a:r>
            <a:r>
              <a:rPr lang="en-US" baseline="0" dirty="0" smtClean="0"/>
              <a:t> me use this term a lot – it’s one of the crucial techniques you can use to hide latency.</a:t>
            </a:r>
          </a:p>
          <a:p>
            <a:endParaRPr lang="en-US" baseline="0" dirty="0" smtClean="0"/>
          </a:p>
          <a:p>
            <a:r>
              <a:rPr lang="en-US" baseline="0" dirty="0" smtClean="0"/>
              <a:t>That’s the last of the terminology.  We are getting closer to seeing how we actually network…</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15</a:t>
            </a:fld>
            <a:endParaRPr lang="en-US"/>
          </a:p>
        </p:txBody>
      </p:sp>
    </p:spTree>
    <p:extLst>
      <p:ext uri="{BB962C8B-B14F-4D97-AF65-F5344CB8AC3E}">
        <p14:creationId xmlns:p14="http://schemas.microsoft.com/office/powerpoint/2010/main" val="3337250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16</a:t>
            </a:fld>
            <a:endParaRPr lang="en-US"/>
          </a:p>
        </p:txBody>
      </p:sp>
    </p:spTree>
    <p:extLst>
      <p:ext uri="{BB962C8B-B14F-4D97-AF65-F5344CB8AC3E}">
        <p14:creationId xmlns:p14="http://schemas.microsoft.com/office/powerpoint/2010/main" val="26807731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aseline="0" dirty="0" smtClean="0"/>
              <a:t>1:15</a:t>
            </a:r>
          </a:p>
          <a:p>
            <a:pPr lvl="0"/>
            <a:r>
              <a:rPr lang="en-US" baseline="0" dirty="0" smtClean="0"/>
              <a:t>At the very lowest level, we have transport, which is responsible for socket management.</a:t>
            </a:r>
          </a:p>
          <a:p>
            <a:pPr lvl="0"/>
            <a:endParaRPr lang="en-US" baseline="0" dirty="0" smtClean="0"/>
          </a:p>
          <a:p>
            <a:pPr lvl="0"/>
            <a:r>
              <a:rPr lang="en-US" baseline="0" dirty="0" smtClean="0"/>
              <a:t>The next level above that is the channel manager, which manages the lifecycle of all our outstanding connections, and is responsible for managing our overall bandwidth use.</a:t>
            </a:r>
          </a:p>
          <a:p>
            <a:pPr lvl="0"/>
            <a:endParaRPr lang="en-US" baseline="0" dirty="0" smtClean="0"/>
          </a:p>
          <a:p>
            <a:pPr lvl="0"/>
            <a:r>
              <a:rPr lang="en-US" baseline="0" dirty="0" smtClean="0"/>
              <a:t>The next level above the channel manager is Replication, which is a game-independent framework providing various useful communication protocols</a:t>
            </a:r>
          </a:p>
          <a:p>
            <a:pPr lvl="0"/>
            <a:endParaRPr lang="en-US" baseline="0" dirty="0" smtClean="0"/>
          </a:p>
          <a:p>
            <a:pPr lvl="0"/>
            <a:r>
              <a:rPr lang="en-US" baseline="0" dirty="0" smtClean="0"/>
              <a:t>Parallel to Replication we have a giant game-specific plug-in module called Prioritization, which contains logic to rate the priority of all possible gameplay networking traffic.</a:t>
            </a:r>
          </a:p>
          <a:p>
            <a:pPr lvl="0"/>
            <a:endParaRPr lang="en-US" baseline="0" dirty="0" smtClean="0"/>
          </a:p>
          <a:p>
            <a:pPr lvl="0"/>
            <a:r>
              <a:rPr lang="en-US" baseline="0" dirty="0" smtClean="0"/>
              <a:t>Above replication, we have a layer called the Game Interface, which contains entirely game-specific logic to deal with marshaling and applying gameplay networking traffic.</a:t>
            </a:r>
          </a:p>
          <a:p>
            <a:pPr lvl="0"/>
            <a:endParaRPr lang="en-US" baseline="0" dirty="0" smtClean="0"/>
          </a:p>
          <a:p>
            <a:pPr lvl="0"/>
            <a:r>
              <a:rPr lang="en-US" baseline="0" dirty="0" smtClean="0"/>
              <a:t>Above the game interface, we have the game code itself, which contains a few networking tendrils, but is mostly blissfully unaware.</a:t>
            </a:r>
          </a:p>
          <a:p>
            <a:pPr lvl="0"/>
            <a:endParaRPr lang="en-US" dirty="0" smtClean="0"/>
          </a:p>
          <a:p>
            <a:pPr lvl="0"/>
            <a:r>
              <a:rPr lang="en-US" dirty="0" smtClean="0"/>
              <a:t>In total we’re talking about roughly 250 thousand</a:t>
            </a:r>
            <a:r>
              <a:rPr lang="en-US" baseline="0" dirty="0" smtClean="0"/>
              <a:t> lines of code.  That’s just client-side code, not counting the vast swaths of C# written by the server engineers to make magic happen for us behind the scenes.</a:t>
            </a:r>
          </a:p>
        </p:txBody>
      </p:sp>
      <p:sp>
        <p:nvSpPr>
          <p:cNvPr id="4" name="Slide Number Placeholder 3"/>
          <p:cNvSpPr>
            <a:spLocks noGrp="1"/>
          </p:cNvSpPr>
          <p:nvPr>
            <p:ph type="sldNum" sz="quarter" idx="10"/>
          </p:nvPr>
        </p:nvSpPr>
        <p:spPr/>
        <p:txBody>
          <a:bodyPr/>
          <a:lstStyle/>
          <a:p>
            <a:fld id="{F6AA3CBD-E0B7-46FC-A6B0-58739D2B59F9}"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:20</a:t>
            </a:r>
          </a:p>
          <a:p>
            <a:endParaRPr lang="en-US" dirty="0" smtClean="0"/>
          </a:p>
          <a:p>
            <a:r>
              <a:rPr lang="en-US" dirty="0" smtClean="0"/>
              <a:t>In</a:t>
            </a:r>
            <a:r>
              <a:rPr lang="en-US" baseline="0" dirty="0" smtClean="0"/>
              <a:t> this talk, we’re focusing specifically on this subsection of the architecture, which is where the majority of the interesting gameplay networking logic lives.</a:t>
            </a:r>
            <a:endParaRPr lang="en-US" dirty="0" smtClean="0"/>
          </a:p>
          <a:p>
            <a:endParaRPr lang="en-US" dirty="0" smtClean="0"/>
          </a:p>
          <a:p>
            <a:r>
              <a:rPr lang="en-US" dirty="0" smtClean="0"/>
              <a:t>These</a:t>
            </a:r>
            <a:r>
              <a:rPr lang="en-US" baseline="0" dirty="0" smtClean="0"/>
              <a:t> areas contain about 20 thousand lines of game-independent systems code and about 60 thousand lines of hand-written gameplay networking code for game features specific to Halo: Reach.</a:t>
            </a:r>
          </a:p>
        </p:txBody>
      </p:sp>
      <p:sp>
        <p:nvSpPr>
          <p:cNvPr id="4" name="Slide Number Placeholder 3"/>
          <p:cNvSpPr>
            <a:spLocks noGrp="1"/>
          </p:cNvSpPr>
          <p:nvPr>
            <p:ph type="sldNum" sz="quarter" idx="10"/>
          </p:nvPr>
        </p:nvSpPr>
        <p:spPr/>
        <p:txBody>
          <a:bodyPr/>
          <a:lstStyle/>
          <a:p>
            <a:fld id="{F6AA3CBD-E0B7-46FC-A6B0-58739D2B59F9}"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:44</a:t>
            </a:r>
          </a:p>
          <a:p>
            <a:endParaRPr lang="en-US" dirty="0" smtClean="0"/>
          </a:p>
          <a:p>
            <a:r>
              <a:rPr lang="en-US" dirty="0" smtClean="0"/>
              <a:t>So, what are the replication protocols?  First up, we have state data.  </a:t>
            </a:r>
          </a:p>
          <a:p>
            <a:endParaRPr lang="en-US" dirty="0" smtClean="0"/>
          </a:p>
          <a:p>
            <a:r>
              <a:rPr lang="en-US" dirty="0" smtClean="0"/>
              <a:t>Not guaranteed to receive intermediate values for state data, only the most current</a:t>
            </a:r>
            <a:r>
              <a:rPr lang="en-US" baseline="0" dirty="0" smtClean="0"/>
              <a:t> value, eventually</a:t>
            </a:r>
            <a:r>
              <a:rPr lang="en-US" dirty="0" smtClean="0"/>
              <a:t>.</a:t>
            </a:r>
          </a:p>
          <a:p>
            <a:endParaRPr lang="en-US" dirty="0" smtClean="0"/>
          </a:p>
          <a:p>
            <a:r>
              <a:rPr lang="en-US" dirty="0" smtClean="0"/>
              <a:t>You can find the </a:t>
            </a:r>
            <a:r>
              <a:rPr lang="en-US" dirty="0" err="1" smtClean="0"/>
              <a:t>impl</a:t>
            </a:r>
            <a:r>
              <a:rPr lang="en-US" dirty="0" smtClean="0"/>
              <a:t> details of this protocol</a:t>
            </a:r>
            <a:r>
              <a:rPr lang="en-US" baseline="0" dirty="0" smtClean="0"/>
              <a:t> in the Tribes paper mentioned earlier.</a:t>
            </a:r>
            <a:endParaRPr lang="en-US" dirty="0" smtClean="0"/>
          </a:p>
        </p:txBody>
      </p:sp>
      <p:sp>
        <p:nvSpPr>
          <p:cNvPr id="4" name="Slide Number Placeholder 3"/>
          <p:cNvSpPr>
            <a:spLocks noGrp="1"/>
          </p:cNvSpPr>
          <p:nvPr>
            <p:ph type="sldNum" sz="quarter" idx="10"/>
          </p:nvPr>
        </p:nvSpPr>
        <p:spPr/>
        <p:txBody>
          <a:bodyPr/>
          <a:lstStyle/>
          <a:p>
            <a:fld id="{198D8066-0A8F-489F-8B52-C06FC6A7A668}" type="slidenum">
              <a:rPr lang="en-US" smtClean="0"/>
              <a:pPr/>
              <a:t>19</a:t>
            </a:fld>
            <a:endParaRPr lang="en-US"/>
          </a:p>
        </p:txBody>
      </p:sp>
    </p:spTree>
    <p:extLst>
      <p:ext uri="{BB962C8B-B14F-4D97-AF65-F5344CB8AC3E}">
        <p14:creationId xmlns:p14="http://schemas.microsoft.com/office/powerpoint/2010/main" val="2691341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smtClean="0"/>
              <a:t>:25 -&gt; :20</a:t>
            </a:r>
          </a:p>
          <a:p>
            <a:pPr lvl="0"/>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Gameplay networking, and especially achieving quality in gameplay networking, is one of my favorite topics, and I’m excited to be here to illuminate some of </a:t>
            </a:r>
            <a:r>
              <a:rPr lang="en-US" baseline="0" dirty="0" err="1" smtClean="0"/>
              <a:t>Bungie’s</a:t>
            </a:r>
            <a:r>
              <a:rPr lang="en-US" baseline="0" dirty="0" smtClean="0"/>
              <a:t> experiences.  </a:t>
            </a:r>
          </a:p>
          <a:p>
            <a:pPr lvl="0"/>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I’ve been shipping console games</a:t>
            </a:r>
            <a:r>
              <a:rPr lang="en-US" baseline="0" dirty="0" smtClean="0"/>
              <a:t> for 10 years, starting with an internship on an N64 game.</a:t>
            </a:r>
          </a:p>
          <a:p>
            <a:pPr lvl="0"/>
            <a:endParaRPr lang="en-US" dirty="0" smtClean="0"/>
          </a:p>
        </p:txBody>
      </p:sp>
      <p:sp>
        <p:nvSpPr>
          <p:cNvPr id="4" name="Slide Number Placeholder 3"/>
          <p:cNvSpPr>
            <a:spLocks noGrp="1"/>
          </p:cNvSpPr>
          <p:nvPr>
            <p:ph type="sldNum" sz="quarter" idx="10"/>
          </p:nvPr>
        </p:nvSpPr>
        <p:spPr/>
        <p:txBody>
          <a:bodyPr/>
          <a:lstStyle/>
          <a:p>
            <a:fld id="{F6AA3CBD-E0B7-46FC-A6B0-58739D2B59F9}"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1:06</a:t>
            </a:r>
          </a:p>
          <a:p>
            <a:endParaRPr lang="en-US" dirty="0" smtClean="0"/>
          </a:p>
          <a:p>
            <a:r>
              <a:rPr lang="en-US" dirty="0" smtClean="0"/>
              <a:t>Events are very different</a:t>
            </a:r>
            <a:r>
              <a:rPr lang="en-US" baseline="0" dirty="0" smtClean="0"/>
              <a:t> from state data.  Events are notifications of transient occurrences.  This means any event may be dropped forever.  This might be ugly, but it won’t cause the remote boxes to get permanently out of sync.  </a:t>
            </a:r>
          </a:p>
          <a:p>
            <a:endParaRPr lang="en-US" baseline="0" dirty="0" smtClean="0"/>
          </a:p>
          <a:p>
            <a:r>
              <a:rPr lang="en-US" baseline="0" dirty="0" smtClean="0"/>
              <a:t>[go through examples]</a:t>
            </a:r>
          </a:p>
          <a:p>
            <a:endParaRPr lang="en-US" baseline="0" dirty="0" smtClean="0"/>
          </a:p>
          <a:p>
            <a:r>
              <a:rPr lang="en-US" baseline="0" dirty="0" smtClean="0"/>
              <a:t>State data is the one true representation of the world – events (like this guy just got shot) try to provide extra information to justify state changes (like this guy just had his shields drop).  </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20</a:t>
            </a:fld>
            <a:endParaRPr lang="en-US"/>
          </a:p>
        </p:txBody>
      </p:sp>
    </p:spTree>
    <p:extLst>
      <p:ext uri="{BB962C8B-B14F-4D97-AF65-F5344CB8AC3E}">
        <p14:creationId xmlns:p14="http://schemas.microsoft.com/office/powerpoint/2010/main" val="15708273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1:30</a:t>
            </a:r>
          </a:p>
          <a:p>
            <a:endParaRPr lang="en-US" dirty="0" smtClean="0"/>
          </a:p>
          <a:p>
            <a:r>
              <a:rPr lang="en-US" dirty="0" smtClean="0"/>
              <a:t>Our</a:t>
            </a:r>
            <a:r>
              <a:rPr lang="en-US" baseline="0" dirty="0" smtClean="0"/>
              <a:t> third and final replication protocol is called control data.  This data is extracted from player controls, and it helps us bring up quality on player-controlled objects by transmitting extra information. </a:t>
            </a:r>
          </a:p>
          <a:p>
            <a:endParaRPr lang="en-US" baseline="0" dirty="0" smtClean="0"/>
          </a:p>
          <a:p>
            <a:r>
              <a:rPr lang="en-US" baseline="0" dirty="0" smtClean="0"/>
              <a:t>For example, current analog stick values allow clients to more accurately predict how a biped will move. </a:t>
            </a:r>
          </a:p>
          <a:p>
            <a:endParaRPr lang="en-US" baseline="0" dirty="0" smtClean="0"/>
          </a:p>
          <a:p>
            <a:r>
              <a:rPr lang="en-US" baseline="0" dirty="0" smtClean="0"/>
              <a:t>There is no reliability guarantee on this data either, and it can be disabled completely for faraway players.</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21</a:t>
            </a:fld>
            <a:endParaRPr lang="en-US"/>
          </a:p>
        </p:txBody>
      </p:sp>
    </p:spTree>
    <p:extLst>
      <p:ext uri="{BB962C8B-B14F-4D97-AF65-F5344CB8AC3E}">
        <p14:creationId xmlns:p14="http://schemas.microsoft.com/office/powerpoint/2010/main" val="3382590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-&gt;</a:t>
            </a:r>
            <a:r>
              <a:rPr lang="en-US" sz="1200" kern="1200" baseline="0" dirty="0" smtClean="0">
                <a:solidFill>
                  <a:schemeClr val="tx1"/>
                </a:solidFill>
                <a:effectLst/>
                <a:latin typeface="+mn-lt"/>
                <a:ea typeface="+mn-ea"/>
                <a:cs typeface="+mn-cs"/>
              </a:rPr>
              <a:t> :45</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98D8066-0A8F-489F-8B52-C06FC6A7A668}" type="slidenum">
              <a:rPr lang="en-US" smtClean="0"/>
              <a:pPr/>
              <a:t>22</a:t>
            </a:fld>
            <a:endParaRPr lang="en-US"/>
          </a:p>
        </p:txBody>
      </p:sp>
    </p:spTree>
    <p:extLst>
      <p:ext uri="{BB962C8B-B14F-4D97-AF65-F5344CB8AC3E}">
        <p14:creationId xmlns:p14="http://schemas.microsoft.com/office/powerpoint/2010/main" val="19037699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-&gt;</a:t>
            </a:r>
            <a:r>
              <a:rPr lang="en-US" sz="1200" kern="1200" baseline="0" dirty="0" smtClean="0">
                <a:solidFill>
                  <a:schemeClr val="tx1"/>
                </a:solidFill>
                <a:effectLst/>
                <a:latin typeface="+mn-lt"/>
                <a:ea typeface="+mn-ea"/>
                <a:cs typeface="+mn-cs"/>
              </a:rPr>
              <a:t> 1:00</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23</a:t>
            </a:fld>
            <a:endParaRPr lang="en-US"/>
          </a:p>
        </p:txBody>
      </p:sp>
    </p:spTree>
    <p:extLst>
      <p:ext uri="{BB962C8B-B14F-4D97-AF65-F5344CB8AC3E}">
        <p14:creationId xmlns:p14="http://schemas.microsoft.com/office/powerpoint/2010/main" val="19037699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1:45</a:t>
            </a:r>
          </a:p>
          <a:p>
            <a:endParaRPr lang="en-US" baseline="0" dirty="0" smtClean="0"/>
          </a:p>
          <a:p>
            <a:r>
              <a:rPr lang="en-US" baseline="0" dirty="0" smtClean="0"/>
              <a:t>Our simulation is an order of magnitude too dense with replicated information to send all data to all peers.  Therefore, we need aggressive data prioritization.  In combination with our goal of running on connections of arbitrary quality, this leads us to reject all fully reliable gameplay networking protocols.  This also helps minimize latency, because nothing is resent by default, so we are almost always dedicating bandwidth to the most up to date information available.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global</a:t>
            </a:r>
            <a:r>
              <a:rPr lang="en-US" baseline="0" dirty="0" smtClean="0"/>
              <a:t> unreliability assumption is a very important point!  Any time you use reliable data to make networking easier for game systems, you lose prioritization flexibility.</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 single simple action sequence in game can get networked in thousands of slightly different ways, as the various changing properties and transient events come across in different orders and at different granularities. </a:t>
            </a:r>
            <a:r>
              <a:rPr lang="en-US" baseline="0" dirty="0" smtClean="0"/>
              <a:t>Game must always cope!</a:t>
            </a:r>
          </a:p>
        </p:txBody>
      </p:sp>
      <p:sp>
        <p:nvSpPr>
          <p:cNvPr id="4" name="Slide Number Placeholder 3"/>
          <p:cNvSpPr>
            <a:spLocks noGrp="1"/>
          </p:cNvSpPr>
          <p:nvPr>
            <p:ph type="sldNum" sz="quarter" idx="10"/>
          </p:nvPr>
        </p:nvSpPr>
        <p:spPr/>
        <p:txBody>
          <a:bodyPr/>
          <a:lstStyle/>
          <a:p>
            <a:fld id="{198D8066-0A8F-489F-8B52-C06FC6A7A668}" type="slidenum">
              <a:rPr lang="en-US" smtClean="0"/>
              <a:pPr/>
              <a:t>24</a:t>
            </a:fld>
            <a:endParaRPr lang="en-US"/>
          </a:p>
        </p:txBody>
      </p:sp>
    </p:spTree>
    <p:extLst>
      <p:ext uri="{BB962C8B-B14F-4D97-AF65-F5344CB8AC3E}">
        <p14:creationId xmlns:p14="http://schemas.microsoft.com/office/powerpoint/2010/main" val="39802901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1:59</a:t>
            </a:r>
          </a:p>
          <a:p>
            <a:endParaRPr lang="en-US" baseline="0" dirty="0" smtClean="0"/>
          </a:p>
          <a:p>
            <a:r>
              <a:rPr lang="en-US" baseline="0" dirty="0" smtClean="0"/>
              <a:t>Let’s talk about prioritization a bit.  </a:t>
            </a:r>
          </a:p>
          <a:p>
            <a:endParaRPr lang="en-US" baseline="0" dirty="0" smtClean="0"/>
          </a:p>
          <a:p>
            <a:r>
              <a:rPr lang="en-US" baseline="0" dirty="0" smtClean="0"/>
              <a:t>Unreliable replication protocols give us the opportunity to prioritize, but we pay a tremendous cost in terms of emergent permutations, so we are careful to exploit prioritization to the hilt.</a:t>
            </a:r>
          </a:p>
          <a:p>
            <a:endParaRPr lang="en-US" baseline="0" dirty="0" smtClean="0"/>
          </a:p>
          <a:p>
            <a:r>
              <a:rPr lang="en-US" baseline="0" dirty="0" smtClean="0"/>
              <a:t>The core principles are up on the slide, but I’d rather talk about the interesting special cases!</a:t>
            </a:r>
          </a:p>
          <a:p>
            <a:endParaRPr lang="en-US" baseline="0" dirty="0" smtClean="0"/>
          </a:p>
          <a:p>
            <a:pPr marL="171450" indent="-171450">
              <a:buFont typeface="Arial" charset="0"/>
              <a:buChar char="•"/>
            </a:pPr>
            <a:r>
              <a:rPr lang="en-US" baseline="0" dirty="0" smtClean="0"/>
              <a:t>the precise arc of a grenade I threw is very high priority to me as long as it is onscreen, regardless of distance.  </a:t>
            </a:r>
          </a:p>
          <a:p>
            <a:pPr marL="171450" indent="-171450">
              <a:buFont typeface="Arial" charset="0"/>
              <a:buChar char="•"/>
            </a:pPr>
            <a:r>
              <a:rPr lang="en-US" baseline="0" dirty="0" smtClean="0"/>
              <a:t>A piece of equipment like a jetpack – when active, it’s important, but when inactive, it’s not</a:t>
            </a:r>
          </a:p>
          <a:p>
            <a:pPr marL="171450" indent="-171450">
              <a:buFont typeface="Arial" charset="0"/>
              <a:buChar char="•"/>
            </a:pPr>
            <a:r>
              <a:rPr lang="en-US" baseline="0" dirty="0" smtClean="0"/>
              <a:t>When we want to tell a client that an object has transitioned from alive to dead, that gives the object a major priority boost to that client</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smtClean="0"/>
              <a:t>There are also decaying recent damage trackers that provide similar boosts.</a:t>
            </a:r>
          </a:p>
          <a:p>
            <a:pPr marL="0" indent="0">
              <a:buFont typeface="Arial" charset="0"/>
              <a:buNone/>
            </a:pPr>
            <a:endParaRPr lang="en-US" baseline="0" dirty="0" smtClean="0"/>
          </a:p>
          <a:p>
            <a:pPr marL="0" indent="0">
              <a:buFont typeface="Arial" charset="0"/>
              <a:buNone/>
            </a:pPr>
            <a:r>
              <a:rPr lang="en-US" baseline="0" dirty="0" smtClean="0"/>
              <a:t>Building prioritization algorithms is a really fun blend of art and science.</a:t>
            </a:r>
          </a:p>
        </p:txBody>
      </p:sp>
      <p:sp>
        <p:nvSpPr>
          <p:cNvPr id="4" name="Slide Number Placeholder 3"/>
          <p:cNvSpPr>
            <a:spLocks noGrp="1"/>
          </p:cNvSpPr>
          <p:nvPr>
            <p:ph type="sldNum" sz="quarter" idx="10"/>
          </p:nvPr>
        </p:nvSpPr>
        <p:spPr/>
        <p:txBody>
          <a:bodyPr/>
          <a:lstStyle/>
          <a:p>
            <a:fld id="{198D8066-0A8F-489F-8B52-C06FC6A7A668}" type="slidenum">
              <a:rPr lang="en-US" smtClean="0"/>
              <a:pPr/>
              <a:t>25</a:t>
            </a:fld>
            <a:endParaRPr lang="en-US"/>
          </a:p>
        </p:txBody>
      </p:sp>
    </p:spTree>
    <p:extLst>
      <p:ext uri="{BB962C8B-B14F-4D97-AF65-F5344CB8AC3E}">
        <p14:creationId xmlns:p14="http://schemas.microsoft.com/office/powerpoint/2010/main" val="37740191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:20</a:t>
            </a:r>
          </a:p>
          <a:p>
            <a:endParaRPr lang="en-US" dirty="0" smtClean="0"/>
          </a:p>
          <a:p>
            <a:r>
              <a:rPr lang="en-US" dirty="0" smtClean="0"/>
              <a:t>This player just killed</a:t>
            </a:r>
            <a:r>
              <a:rPr lang="en-US" baseline="0" dirty="0" smtClean="0"/>
              <a:t> the guy in the background.  Let’s take a look at the priorities of some of the networked objects that are now flying through the air.</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26</a:t>
            </a:fld>
            <a:endParaRPr lang="en-US"/>
          </a:p>
        </p:txBody>
      </p:sp>
    </p:spTree>
    <p:extLst>
      <p:ext uri="{BB962C8B-B14F-4D97-AF65-F5344CB8AC3E}">
        <p14:creationId xmlns:p14="http://schemas.microsoft.com/office/powerpoint/2010/main" val="20317911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:40</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Visual overlay shows priorities of all networked objects (plus some other contributing factors to the priority equation).</a:t>
            </a:r>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27</a:t>
            </a:fld>
            <a:endParaRPr lang="en-US"/>
          </a:p>
        </p:txBody>
      </p:sp>
    </p:spTree>
    <p:extLst>
      <p:ext uri="{BB962C8B-B14F-4D97-AF65-F5344CB8AC3E}">
        <p14:creationId xmlns:p14="http://schemas.microsoft.com/office/powerpoint/2010/main" val="20317911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Dead body is fairly high priority – people watch these like hawks after killing them, they can’t do anything weird.  Host is sending updates at maximum rate (30hz).</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Weapon is medium priority – trying to update at around 10hz.  It’s right in front of the shooter, but it’s medium-sized and non-threatening.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28</a:t>
            </a:fld>
            <a:endParaRPr lang="en-US"/>
          </a:p>
        </p:txBody>
      </p:sp>
    </p:spTree>
    <p:extLst>
      <p:ext uri="{BB962C8B-B14F-4D97-AF65-F5344CB8AC3E}">
        <p14:creationId xmlns:p14="http://schemas.microsoft.com/office/powerpoint/2010/main" val="20317911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is an inactive grenade dropped by the dead guy.  It’s much smaller than a gun, and it’s behind the shooter, out of his field of view. Inactive grenades aren’t much of a threat, so they don’t get any artificial priority boosts.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As a result, it has fairly low priority – trying for a 3hz update rate.  </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29</a:t>
            </a:fld>
            <a:endParaRPr lang="en-US"/>
          </a:p>
        </p:txBody>
      </p:sp>
    </p:spTree>
    <p:extLst>
      <p:ext uri="{BB962C8B-B14F-4D97-AF65-F5344CB8AC3E}">
        <p14:creationId xmlns:p14="http://schemas.microsoft.com/office/powerpoint/2010/main" val="2031791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-&gt;2:00</a:t>
            </a:r>
          </a:p>
          <a:p>
            <a:endParaRPr lang="en-US" dirty="0" smtClean="0"/>
          </a:p>
          <a:p>
            <a:r>
              <a:rPr lang="en-US" dirty="0" smtClean="0"/>
              <a:t>For those who</a:t>
            </a:r>
            <a:r>
              <a:rPr lang="en-US" baseline="0" dirty="0" smtClean="0"/>
              <a:t> haven’t played Halo in a while, or, heaven forbid, haven’t played it at all, I have a quick video here to show you what you’re missing.</a:t>
            </a:r>
          </a:p>
          <a:p>
            <a:endParaRPr lang="en-US" baseline="0" dirty="0" smtClean="0"/>
          </a:p>
          <a:p>
            <a:r>
              <a:rPr lang="en-US" baseline="0" dirty="0" smtClean="0"/>
              <a:t>This is a trailer for our most recent multiplayer map pack.</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3</a:t>
            </a:fld>
            <a:endParaRPr lang="en-US"/>
          </a:p>
        </p:txBody>
      </p:sp>
    </p:spTree>
    <p:extLst>
      <p:ext uri="{BB962C8B-B14F-4D97-AF65-F5344CB8AC3E}">
        <p14:creationId xmlns:p14="http://schemas.microsoft.com/office/powerpoint/2010/main" val="39871042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:18</a:t>
            </a:r>
          </a:p>
          <a:p>
            <a:endParaRPr lang="en-US" dirty="0" smtClean="0"/>
          </a:p>
          <a:p>
            <a:r>
              <a:rPr lang="en-US" dirty="0" smtClean="0"/>
              <a:t>Now that we’ve covered</a:t>
            </a:r>
            <a:r>
              <a:rPr lang="en-US" baseline="0" dirty="0" smtClean="0"/>
              <a:t> the outlines of the architecture, let’s dive in to some examples of how to design networking patterns for gameplay features.</a:t>
            </a:r>
          </a:p>
          <a:p>
            <a:endParaRPr lang="en-US" baseline="0" dirty="0" smtClean="0"/>
          </a:p>
          <a:p>
            <a:r>
              <a:rPr lang="en-US" baseline="0" dirty="0" smtClean="0"/>
              <a:t>There are dozens of challenges I could talk about here, including such meaty issues as creating a fair yet glitch-free melee system, creating a fair aim assist system, proper resolution of weapon fire requests that arrive on the authority after player death, and many others.  However, since a lot of those issues are common to most online first person shooters, and therefore many of you will already be familiar with them, I’ve decided to focus on a few challenges that were fairly unique to Halo: Reach.</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30</a:t>
            </a:fld>
            <a:endParaRPr lang="en-US"/>
          </a:p>
        </p:txBody>
      </p:sp>
    </p:spTree>
    <p:extLst>
      <p:ext uri="{BB962C8B-B14F-4D97-AF65-F5344CB8AC3E}">
        <p14:creationId xmlns:p14="http://schemas.microsoft.com/office/powerpoint/2010/main" val="36453160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-&gt; :15</a:t>
            </a:r>
          </a:p>
        </p:txBody>
      </p:sp>
      <p:sp>
        <p:nvSpPr>
          <p:cNvPr id="4" name="Slide Number Placeholder 3"/>
          <p:cNvSpPr>
            <a:spLocks noGrp="1"/>
          </p:cNvSpPr>
          <p:nvPr>
            <p:ph type="sldNum" sz="quarter" idx="10"/>
          </p:nvPr>
        </p:nvSpPr>
        <p:spPr/>
        <p:txBody>
          <a:bodyPr/>
          <a:lstStyle/>
          <a:p>
            <a:fld id="{198D8066-0A8F-489F-8B52-C06FC6A7A668}" type="slidenum">
              <a:rPr lang="en-US" smtClean="0"/>
              <a:pPr/>
              <a:t>31</a:t>
            </a:fld>
            <a:endParaRPr lang="en-US"/>
          </a:p>
        </p:txBody>
      </p:sp>
    </p:spTree>
    <p:extLst>
      <p:ext uri="{BB962C8B-B14F-4D97-AF65-F5344CB8AC3E}">
        <p14:creationId xmlns:p14="http://schemas.microsoft.com/office/powerpoint/2010/main" val="7044767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:50</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32</a:t>
            </a:fld>
            <a:endParaRPr lang="en-US"/>
          </a:p>
        </p:txBody>
      </p:sp>
    </p:spTree>
    <p:extLst>
      <p:ext uri="{BB962C8B-B14F-4D97-AF65-F5344CB8AC3E}">
        <p14:creationId xmlns:p14="http://schemas.microsoft.com/office/powerpoint/2010/main" val="6600730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:55</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33</a:t>
            </a:fld>
            <a:endParaRPr lang="en-US"/>
          </a:p>
        </p:txBody>
      </p:sp>
    </p:spTree>
    <p:extLst>
      <p:ext uri="{BB962C8B-B14F-4D97-AF65-F5344CB8AC3E}">
        <p14:creationId xmlns:p14="http://schemas.microsoft.com/office/powerpoint/2010/main" val="12085344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Where is the lag?  Right in the player’s face – between button press and initial animation response.</a:t>
            </a:r>
          </a:p>
          <a:p>
            <a:r>
              <a:rPr lang="en-US" dirty="0" smtClean="0"/>
              <a:t>Result: Unresponsive controls, angry players</a:t>
            </a:r>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34</a:t>
            </a:fld>
            <a:endParaRPr lang="en-US"/>
          </a:p>
        </p:txBody>
      </p:sp>
    </p:spTree>
    <p:extLst>
      <p:ext uri="{BB962C8B-B14F-4D97-AF65-F5344CB8AC3E}">
        <p14:creationId xmlns:p14="http://schemas.microsoft.com/office/powerpoint/2010/main" val="6600730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1:12</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35</a:t>
            </a:fld>
            <a:endParaRPr lang="en-US"/>
          </a:p>
        </p:txBody>
      </p:sp>
    </p:spTree>
    <p:extLst>
      <p:ext uri="{BB962C8B-B14F-4D97-AF65-F5344CB8AC3E}">
        <p14:creationId xmlns:p14="http://schemas.microsoft.com/office/powerpoint/2010/main" val="531015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do not want this!</a:t>
            </a:r>
          </a:p>
          <a:p>
            <a:endParaRPr lang="en-US" dirty="0" smtClean="0"/>
          </a:p>
          <a:p>
            <a:r>
              <a:rPr lang="en-US" dirty="0" smtClean="0"/>
              <a:t>No lag ==</a:t>
            </a:r>
            <a:r>
              <a:rPr lang="en-US" baseline="0" dirty="0" smtClean="0"/>
              <a:t> we’re in lag debt, and we’re going to pay for it with inconsistencies.</a:t>
            </a:r>
          </a:p>
          <a:p>
            <a:endParaRPr lang="en-US" dirty="0" smtClean="0"/>
          </a:p>
        </p:txBody>
      </p:sp>
      <p:sp>
        <p:nvSpPr>
          <p:cNvPr id="4" name="Slide Number Placeholder 3"/>
          <p:cNvSpPr>
            <a:spLocks noGrp="1"/>
          </p:cNvSpPr>
          <p:nvPr>
            <p:ph type="sldNum" sz="quarter" idx="10"/>
          </p:nvPr>
        </p:nvSpPr>
        <p:spPr/>
        <p:txBody>
          <a:bodyPr/>
          <a:lstStyle/>
          <a:p>
            <a:fld id="{198D8066-0A8F-489F-8B52-C06FC6A7A668}" type="slidenum">
              <a:rPr lang="en-US" smtClean="0"/>
              <a:pPr/>
              <a:t>36</a:t>
            </a:fld>
            <a:endParaRPr lang="en-US"/>
          </a:p>
        </p:txBody>
      </p:sp>
    </p:spTree>
    <p:extLst>
      <p:ext uri="{BB962C8B-B14F-4D97-AF65-F5344CB8AC3E}">
        <p14:creationId xmlns:p14="http://schemas.microsoft.com/office/powerpoint/2010/main" val="6600730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1:00</a:t>
            </a:r>
          </a:p>
          <a:p>
            <a:endParaRPr lang="en-US" dirty="0" smtClean="0"/>
          </a:p>
          <a:p>
            <a:r>
              <a:rPr lang="en-US" dirty="0" smtClean="0"/>
              <a:t>Where is the lag?  Let’s look at the timeline diagram</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37</a:t>
            </a:fld>
            <a:endParaRPr lang="en-US"/>
          </a:p>
        </p:txBody>
      </p:sp>
    </p:spTree>
    <p:extLst>
      <p:ext uri="{BB962C8B-B14F-4D97-AF65-F5344CB8AC3E}">
        <p14:creationId xmlns:p14="http://schemas.microsoft.com/office/powerpoint/2010/main" val="25113252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2:30</a:t>
            </a:r>
          </a:p>
          <a:p>
            <a:endParaRPr lang="en-US" dirty="0" smtClean="0"/>
          </a:p>
          <a:p>
            <a:r>
              <a:rPr lang="en-US" dirty="0" smtClean="0"/>
              <a:t>The lag is hidden in the time between the point where you think you reach the throw frame, and the point where the grenade is created. Players don’t seem to consider this “lag” until it exceeds about 150ms, which means</a:t>
            </a:r>
            <a:r>
              <a:rPr lang="en-US" baseline="0" dirty="0" smtClean="0"/>
              <a:t> this approach is shippable.</a:t>
            </a:r>
            <a:endParaRPr lang="en-US" dirty="0" smtClean="0"/>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38</a:t>
            </a:fld>
            <a:endParaRPr lang="en-US"/>
          </a:p>
        </p:txBody>
      </p:sp>
    </p:spTree>
    <p:extLst>
      <p:ext uri="{BB962C8B-B14F-4D97-AF65-F5344CB8AC3E}">
        <p14:creationId xmlns:p14="http://schemas.microsoft.com/office/powerpoint/2010/main" val="6600730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39</a:t>
            </a:fld>
            <a:endParaRPr lang="en-US"/>
          </a:p>
        </p:txBody>
      </p:sp>
    </p:spTree>
    <p:extLst>
      <p:ext uri="{BB962C8B-B14F-4D97-AF65-F5344CB8AC3E}">
        <p14:creationId xmlns:p14="http://schemas.microsoft.com/office/powerpoint/2010/main" val="2626876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:50</a:t>
            </a:r>
          </a:p>
          <a:p>
            <a:endParaRPr lang="en-US" dirty="0" smtClean="0"/>
          </a:p>
          <a:p>
            <a:r>
              <a:rPr lang="en-US" dirty="0" smtClean="0"/>
              <a:t>These</a:t>
            </a:r>
            <a:r>
              <a:rPr lang="en-US" baseline="0" dirty="0" smtClean="0"/>
              <a:t> are the high level things you should walk away from this talk with.</a:t>
            </a:r>
          </a:p>
          <a:p>
            <a:endParaRPr lang="en-US" baseline="0" dirty="0" smtClean="0"/>
          </a:p>
        </p:txBody>
      </p:sp>
      <p:sp>
        <p:nvSpPr>
          <p:cNvPr id="4" name="Slide Number Placeholder 3"/>
          <p:cNvSpPr>
            <a:spLocks noGrp="1"/>
          </p:cNvSpPr>
          <p:nvPr>
            <p:ph type="sldNum" sz="quarter" idx="10"/>
          </p:nvPr>
        </p:nvSpPr>
        <p:spPr/>
        <p:txBody>
          <a:bodyPr/>
          <a:lstStyle/>
          <a:p>
            <a:fld id="{198D8066-0A8F-489F-8B52-C06FC6A7A668}" type="slidenum">
              <a:rPr lang="en-US" smtClean="0"/>
              <a:pPr/>
              <a:t>4</a:t>
            </a:fld>
            <a:endParaRPr lang="en-US"/>
          </a:p>
        </p:txBody>
      </p:sp>
    </p:spTree>
    <p:extLst>
      <p:ext uri="{BB962C8B-B14F-4D97-AF65-F5344CB8AC3E}">
        <p14:creationId xmlns:p14="http://schemas.microsoft.com/office/powerpoint/2010/main" val="71617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[27 minute</a:t>
            </a:r>
            <a:r>
              <a:rPr lang="en-US" baseline="0" dirty="0" smtClean="0"/>
              <a:t> section] [63 </a:t>
            </a:r>
            <a:r>
              <a:rPr lang="en-US" baseline="0" smtClean="0"/>
              <a:t>minutes till questions]</a:t>
            </a:r>
            <a:endParaRPr lang="en-US" dirty="0" smtClean="0"/>
          </a:p>
          <a:p>
            <a:r>
              <a:rPr lang="en-US" dirty="0" smtClean="0"/>
              <a:t>1:05</a:t>
            </a:r>
          </a:p>
          <a:p>
            <a:endParaRPr lang="en-US" dirty="0" smtClean="0"/>
          </a:p>
          <a:p>
            <a:r>
              <a:rPr lang="en-US" dirty="0" smtClean="0"/>
              <a:t>Reorient</a:t>
            </a:r>
            <a:r>
              <a:rPr lang="en-US" baseline="0" dirty="0" smtClean="0"/>
              <a:t> after break.</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40</a:t>
            </a:fld>
            <a:endParaRPr lang="en-US"/>
          </a:p>
        </p:txBody>
      </p:sp>
    </p:spTree>
    <p:extLst>
      <p:ext uri="{BB962C8B-B14F-4D97-AF65-F5344CB8AC3E}">
        <p14:creationId xmlns:p14="http://schemas.microsoft.com/office/powerpoint/2010/main" val="25662448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:15</a:t>
            </a:r>
          </a:p>
          <a:p>
            <a:endParaRPr lang="en-US" dirty="0" smtClean="0"/>
          </a:p>
          <a:p>
            <a:r>
              <a:rPr lang="en-US" dirty="0" smtClean="0"/>
              <a:t>Scary thing to network, because invulnerability is a very big promise to players.  We can’t really fudge things if we get it wrong</a:t>
            </a:r>
            <a:r>
              <a:rPr lang="en-US" baseline="0" dirty="0" smtClean="0"/>
              <a:t>.</a:t>
            </a:r>
            <a:endParaRPr lang="en-US" dirty="0" smtClean="0"/>
          </a:p>
        </p:txBody>
      </p:sp>
      <p:sp>
        <p:nvSpPr>
          <p:cNvPr id="4" name="Slide Number Placeholder 3"/>
          <p:cNvSpPr>
            <a:spLocks noGrp="1"/>
          </p:cNvSpPr>
          <p:nvPr>
            <p:ph type="sldNum" sz="quarter" idx="10"/>
          </p:nvPr>
        </p:nvSpPr>
        <p:spPr/>
        <p:txBody>
          <a:bodyPr/>
          <a:lstStyle/>
          <a:p>
            <a:fld id="{198D8066-0A8F-489F-8B52-C06FC6A7A668}" type="slidenum">
              <a:rPr lang="en-US" smtClean="0"/>
              <a:pPr/>
              <a:t>41</a:t>
            </a:fld>
            <a:endParaRPr lang="en-US"/>
          </a:p>
        </p:txBody>
      </p:sp>
    </p:spTree>
    <p:extLst>
      <p:ext uri="{BB962C8B-B14F-4D97-AF65-F5344CB8AC3E}">
        <p14:creationId xmlns:p14="http://schemas.microsoft.com/office/powerpoint/2010/main" val="18313323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1:36</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42</a:t>
            </a:fld>
            <a:endParaRPr lang="en-US"/>
          </a:p>
        </p:txBody>
      </p:sp>
    </p:spTree>
    <p:extLst>
      <p:ext uri="{BB962C8B-B14F-4D97-AF65-F5344CB8AC3E}">
        <p14:creationId xmlns:p14="http://schemas.microsoft.com/office/powerpoint/2010/main" val="6600730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:55</a:t>
            </a:r>
          </a:p>
          <a:p>
            <a:endParaRPr lang="en-US" baseline="0" dirty="0" smtClean="0"/>
          </a:p>
          <a:p>
            <a:r>
              <a:rPr lang="en-US" dirty="0" smtClean="0"/>
              <a:t>Lag does not vanish into thin air!</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43</a:t>
            </a:fld>
            <a:endParaRPr lang="en-US"/>
          </a:p>
        </p:txBody>
      </p:sp>
    </p:spTree>
    <p:extLst>
      <p:ext uri="{BB962C8B-B14F-4D97-AF65-F5344CB8AC3E}">
        <p14:creationId xmlns:p14="http://schemas.microsoft.com/office/powerpoint/2010/main" val="38125592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2:28</a:t>
            </a:r>
          </a:p>
          <a:p>
            <a:endParaRPr lang="en-US" dirty="0" smtClean="0"/>
          </a:p>
          <a:p>
            <a:r>
              <a:rPr lang="en-US" dirty="0" smtClean="0"/>
              <a:t>The lag here is that clients now</a:t>
            </a:r>
            <a:r>
              <a:rPr lang="en-US" baseline="0" dirty="0" smtClean="0"/>
              <a:t> think they have an invulnerability shield before they actually have one.  This means that they can see themselves encased in the gentle blue glow of an invincible shield, and then die.  This led to throwing controllers in playtests.</a:t>
            </a:r>
            <a:endParaRPr lang="en-US" dirty="0" smtClean="0"/>
          </a:p>
        </p:txBody>
      </p:sp>
      <p:sp>
        <p:nvSpPr>
          <p:cNvPr id="4" name="Slide Number Placeholder 3"/>
          <p:cNvSpPr>
            <a:spLocks noGrp="1"/>
          </p:cNvSpPr>
          <p:nvPr>
            <p:ph type="sldNum" sz="quarter" idx="10"/>
          </p:nvPr>
        </p:nvSpPr>
        <p:spPr/>
        <p:txBody>
          <a:bodyPr/>
          <a:lstStyle/>
          <a:p>
            <a:fld id="{198D8066-0A8F-489F-8B52-C06FC6A7A668}" type="slidenum">
              <a:rPr lang="en-US" smtClean="0"/>
              <a:pPr/>
              <a:t>44</a:t>
            </a:fld>
            <a:endParaRPr lang="en-US"/>
          </a:p>
        </p:txBody>
      </p:sp>
    </p:spTree>
    <p:extLst>
      <p:ext uri="{BB962C8B-B14F-4D97-AF65-F5344CB8AC3E}">
        <p14:creationId xmlns:p14="http://schemas.microsoft.com/office/powerpoint/2010/main" val="6600730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4:05</a:t>
            </a:r>
            <a:endParaRPr lang="en-US" dirty="0" smtClean="0"/>
          </a:p>
        </p:txBody>
      </p:sp>
      <p:sp>
        <p:nvSpPr>
          <p:cNvPr id="4" name="Slide Number Placeholder 3"/>
          <p:cNvSpPr>
            <a:spLocks noGrp="1"/>
          </p:cNvSpPr>
          <p:nvPr>
            <p:ph type="sldNum" sz="quarter" idx="10"/>
          </p:nvPr>
        </p:nvSpPr>
        <p:spPr/>
        <p:txBody>
          <a:bodyPr/>
          <a:lstStyle/>
          <a:p>
            <a:fld id="{198D8066-0A8F-489F-8B52-C06FC6A7A668}" type="slidenum">
              <a:rPr lang="en-US" smtClean="0"/>
              <a:pPr/>
              <a:t>45</a:t>
            </a:fld>
            <a:endParaRPr lang="en-US"/>
          </a:p>
        </p:txBody>
      </p:sp>
    </p:spTree>
    <p:extLst>
      <p:ext uri="{BB962C8B-B14F-4D97-AF65-F5344CB8AC3E}">
        <p14:creationId xmlns:p14="http://schemas.microsoft.com/office/powerpoint/2010/main" val="28140540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2:18</a:t>
            </a:r>
          </a:p>
          <a:p>
            <a:endParaRPr lang="en-US" dirty="0" smtClean="0"/>
          </a:p>
          <a:p>
            <a:r>
              <a:rPr lang="en-US" dirty="0" smtClean="0"/>
              <a:t>This version</a:t>
            </a:r>
            <a:r>
              <a:rPr lang="en-US" baseline="0" dirty="0" smtClean="0"/>
              <a:t> no longer has the client receiving damage while he thinks he’s invulnerable, so that’s good.  And in fact, this version </a:t>
            </a:r>
            <a:r>
              <a:rPr lang="en-US" baseline="0" dirty="0" err="1" smtClean="0"/>
              <a:t>playtested</a:t>
            </a:r>
            <a:r>
              <a:rPr lang="en-US" baseline="0" dirty="0" smtClean="0"/>
              <a:t> much better.  However, it still wasn’t great.</a:t>
            </a:r>
          </a:p>
          <a:p>
            <a:endParaRPr lang="en-US" baseline="0" dirty="0" smtClean="0"/>
          </a:p>
          <a:p>
            <a:r>
              <a:rPr lang="en-US" baseline="0" dirty="0" smtClean="0"/>
              <a:t>Do you see where we moved the lag to?  The lag is now between the point where the client THINKS he should be invulnerable because 3 frames have passed since he pushed the button, and the point where the client ACTUALLY becomes invulnerable.</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46</a:t>
            </a:fld>
            <a:endParaRPr lang="en-US"/>
          </a:p>
        </p:txBody>
      </p:sp>
    </p:spTree>
    <p:extLst>
      <p:ext uri="{BB962C8B-B14F-4D97-AF65-F5344CB8AC3E}">
        <p14:creationId xmlns:p14="http://schemas.microsoft.com/office/powerpoint/2010/main" val="6600730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2:30</a:t>
            </a:r>
          </a:p>
          <a:p>
            <a:endParaRPr lang="en-US" dirty="0" smtClean="0"/>
          </a:p>
        </p:txBody>
      </p:sp>
      <p:sp>
        <p:nvSpPr>
          <p:cNvPr id="4" name="Slide Number Placeholder 3"/>
          <p:cNvSpPr>
            <a:spLocks noGrp="1"/>
          </p:cNvSpPr>
          <p:nvPr>
            <p:ph type="sldNum" sz="quarter" idx="10"/>
          </p:nvPr>
        </p:nvSpPr>
        <p:spPr/>
        <p:txBody>
          <a:bodyPr/>
          <a:lstStyle/>
          <a:p>
            <a:fld id="{198D8066-0A8F-489F-8B52-C06FC6A7A668}" type="slidenum">
              <a:rPr lang="en-US" smtClean="0"/>
              <a:pPr/>
              <a:t>47</a:t>
            </a:fld>
            <a:endParaRPr lang="en-US"/>
          </a:p>
        </p:txBody>
      </p:sp>
    </p:spTree>
    <p:extLst>
      <p:ext uri="{BB962C8B-B14F-4D97-AF65-F5344CB8AC3E}">
        <p14:creationId xmlns:p14="http://schemas.microsoft.com/office/powerpoint/2010/main" val="6600730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48</a:t>
            </a:fld>
            <a:endParaRPr lang="en-US"/>
          </a:p>
        </p:txBody>
      </p:sp>
    </p:spTree>
    <p:extLst>
      <p:ext uri="{BB962C8B-B14F-4D97-AF65-F5344CB8AC3E}">
        <p14:creationId xmlns:p14="http://schemas.microsoft.com/office/powerpoint/2010/main" val="109454590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lag is hidden from the main participant</a:t>
            </a:r>
            <a:r>
              <a:rPr lang="en-US" baseline="0" dirty="0" smtClean="0"/>
              <a:t> </a:t>
            </a:r>
            <a:r>
              <a:rPr lang="en-US" dirty="0" smtClean="0"/>
              <a:t>by</a:t>
            </a:r>
            <a:r>
              <a:rPr lang="en-US" baseline="0" dirty="0" smtClean="0"/>
              <a:t> changing the game mechanic!  In fact, we have pushed the lag onto the host and 3</a:t>
            </a:r>
            <a:r>
              <a:rPr lang="en-US" baseline="30000" dirty="0" smtClean="0"/>
              <a:t>rd</a:t>
            </a:r>
            <a:r>
              <a:rPr lang="en-US" baseline="0" dirty="0" smtClean="0"/>
              <a:t> party clients who are viewing the armor lock activation – they will see a shield go up with an intro animation that is less than 3 frames.  That’s weird and broken!  However, they don’t care.  We’ve successfully pushed the lag from a player who cares a lot (the user of armor lock), to players that don’t care as much (viewers), without making the game unfair.</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198D8066-0A8F-489F-8B52-C06FC6A7A668}" type="slidenum">
              <a:rPr lang="en-US" smtClean="0"/>
              <a:pPr/>
              <a:t>49</a:t>
            </a:fld>
            <a:endParaRPr lang="en-US"/>
          </a:p>
        </p:txBody>
      </p:sp>
    </p:spTree>
    <p:extLst>
      <p:ext uri="{BB962C8B-B14F-4D97-AF65-F5344CB8AC3E}">
        <p14:creationId xmlns:p14="http://schemas.microsoft.com/office/powerpoint/2010/main" val="660073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:46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dirty="0" smtClean="0"/>
              <a:t>Our campaign and</a:t>
            </a:r>
            <a:r>
              <a:rPr lang="en-US" baseline="0" dirty="0" smtClean="0"/>
              <a:t> firefight networking use a deterministic lockstep model which involves very little gameplay networking code.  This talk is focused entirely on the competitive MP game.</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aseline="0" dirty="0" smtClean="0"/>
              <a:t>Not about low level networking, opening sockets, traversing NATs, bypassing firewalls, or any of the nitty-gritty of basic networking.</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aseline="0" dirty="0" smtClean="0"/>
              <a:t>Not about high level networking, such as matchmaking, feedback systems, managing user-generated content, or anything in general about the care and feeding of your online population.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F6AA3CBD-E0B7-46FC-A6B0-58739D2B59F9}"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50</a:t>
            </a:fld>
            <a:endParaRPr lang="en-US"/>
          </a:p>
        </p:txBody>
      </p:sp>
    </p:spTree>
    <p:extLst>
      <p:ext uri="{BB962C8B-B14F-4D97-AF65-F5344CB8AC3E}">
        <p14:creationId xmlns:p14="http://schemas.microsoft.com/office/powerpoint/2010/main" val="20804460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:20</a:t>
            </a:r>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51</a:t>
            </a:fld>
            <a:endParaRPr lang="en-US"/>
          </a:p>
        </p:txBody>
      </p:sp>
    </p:spTree>
    <p:extLst>
      <p:ext uri="{BB962C8B-B14F-4D97-AF65-F5344CB8AC3E}">
        <p14:creationId xmlns:p14="http://schemas.microsoft.com/office/powerpoint/2010/main" val="32133087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:20</a:t>
            </a:r>
          </a:p>
          <a:p>
            <a:endParaRPr lang="en-US" dirty="0" smtClean="0"/>
          </a:p>
          <a:p>
            <a:r>
              <a:rPr lang="en-US" dirty="0" smtClean="0"/>
              <a:t>This turned out to be a type of problem we had never faced</a:t>
            </a:r>
            <a:r>
              <a:rPr lang="en-US" baseline="0" dirty="0" smtClean="0"/>
              <a:t> before.</a:t>
            </a:r>
          </a:p>
          <a:p>
            <a:endParaRPr lang="en-US" baseline="0" dirty="0" smtClean="0"/>
          </a:p>
        </p:txBody>
      </p:sp>
      <p:sp>
        <p:nvSpPr>
          <p:cNvPr id="4" name="Slide Number Placeholder 3"/>
          <p:cNvSpPr>
            <a:spLocks noGrp="1"/>
          </p:cNvSpPr>
          <p:nvPr>
            <p:ph type="sldNum" sz="quarter" idx="10"/>
          </p:nvPr>
        </p:nvSpPr>
        <p:spPr/>
        <p:txBody>
          <a:bodyPr/>
          <a:lstStyle/>
          <a:p>
            <a:fld id="{198D8066-0A8F-489F-8B52-C06FC6A7A668}" type="slidenum">
              <a:rPr lang="en-US" smtClean="0"/>
              <a:pPr/>
              <a:t>52</a:t>
            </a:fld>
            <a:endParaRPr lang="en-US"/>
          </a:p>
        </p:txBody>
      </p:sp>
    </p:spTree>
    <p:extLst>
      <p:ext uri="{BB962C8B-B14F-4D97-AF65-F5344CB8AC3E}">
        <p14:creationId xmlns:p14="http://schemas.microsoft.com/office/powerpoint/2010/main" val="291128298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1:30</a:t>
            </a:r>
            <a:endParaRPr lang="en-US" baseline="0" dirty="0" smtClean="0"/>
          </a:p>
          <a:p>
            <a:endParaRPr lang="en-US" dirty="0" smtClean="0"/>
          </a:p>
          <a:p>
            <a:r>
              <a:rPr lang="en-US" baseline="0" dirty="0" smtClean="0"/>
              <a:t>The initial implementation was simple, and it generally looked nice on the way into the assassination because we allowed every peer to position the bipeds as convenient, but had bad bugs.</a:t>
            </a:r>
          </a:p>
          <a:p>
            <a:endParaRPr lang="en-US" baseline="0" dirty="0" smtClean="0"/>
          </a:p>
          <a:p>
            <a:pPr marL="0" indent="0">
              <a:buFont typeface="Arial" charset="0"/>
              <a:buNone/>
            </a:pPr>
            <a:r>
              <a:rPr lang="en-US" baseline="0" dirty="0" smtClean="0"/>
              <a:t>We shipped this initial implementation in our public beta, and got lots of </a:t>
            </a:r>
            <a:r>
              <a:rPr lang="en-US" baseline="0" dirty="0" err="1" smtClean="0"/>
              <a:t>youtube</a:t>
            </a:r>
            <a:r>
              <a:rPr lang="en-US" baseline="0" dirty="0" smtClean="0"/>
              <a:t> videos of “lag” in return.</a:t>
            </a:r>
          </a:p>
        </p:txBody>
      </p:sp>
      <p:sp>
        <p:nvSpPr>
          <p:cNvPr id="4" name="Slide Number Placeholder 3"/>
          <p:cNvSpPr>
            <a:spLocks noGrp="1"/>
          </p:cNvSpPr>
          <p:nvPr>
            <p:ph type="sldNum" sz="quarter" idx="10"/>
          </p:nvPr>
        </p:nvSpPr>
        <p:spPr/>
        <p:txBody>
          <a:bodyPr/>
          <a:lstStyle/>
          <a:p>
            <a:fld id="{198D8066-0A8F-489F-8B52-C06FC6A7A668}" type="slidenum">
              <a:rPr lang="en-US" smtClean="0"/>
              <a:pPr/>
              <a:t>53</a:t>
            </a:fld>
            <a:endParaRPr lang="en-US"/>
          </a:p>
        </p:txBody>
      </p:sp>
    </p:spTree>
    <p:extLst>
      <p:ext uri="{BB962C8B-B14F-4D97-AF65-F5344CB8AC3E}">
        <p14:creationId xmlns:p14="http://schemas.microsoft.com/office/powerpoint/2010/main" val="39875125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54</a:t>
            </a:fld>
            <a:endParaRPr lang="en-US"/>
          </a:p>
        </p:txBody>
      </p:sp>
    </p:spTree>
    <p:extLst>
      <p:ext uri="{BB962C8B-B14F-4D97-AF65-F5344CB8AC3E}">
        <p14:creationId xmlns:p14="http://schemas.microsoft.com/office/powerpoint/2010/main" val="11620904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3:00</a:t>
            </a:r>
            <a:r>
              <a:rPr lang="en-US" baseline="0" dirty="0" smtClean="0"/>
              <a:t> -&gt; 1:00</a:t>
            </a:r>
            <a:endParaRPr lang="en-US" dirty="0" smtClean="0"/>
          </a:p>
          <a:p>
            <a:endParaRPr lang="en-US" dirty="0" smtClean="0"/>
          </a:p>
          <a:p>
            <a:pPr marL="171450" indent="-171450">
              <a:buFont typeface="Arial" charset="0"/>
              <a:buChar char="•"/>
            </a:pPr>
            <a:r>
              <a:rPr lang="en-US" baseline="0" dirty="0" smtClean="0"/>
              <a:t>Assassination couldn’t necessarily be performed in the spot chosen by some boxes, causing interpenetration or premature termination of the action.</a:t>
            </a:r>
          </a:p>
          <a:p>
            <a:pPr marL="171450" indent="-171450">
              <a:buFont typeface="Arial" charset="0"/>
              <a:buChar char="•"/>
            </a:pPr>
            <a:r>
              <a:rPr lang="en-US" baseline="0" dirty="0" smtClean="0"/>
              <a:t>On the completion of the assassination, there would be a discrepancy between the exit position of the assassin on every machine.  This tended to be a jarring correction, especially with no animation to cover it, and with the fact that we just finished showing a sweet attention-grabbing animation!</a:t>
            </a:r>
          </a:p>
          <a:p>
            <a:pPr marL="171450" indent="-171450">
              <a:buFont typeface="Arial" charset="0"/>
              <a:buChar char="•"/>
            </a:pPr>
            <a:r>
              <a:rPr lang="en-US" baseline="0" dirty="0" smtClean="0"/>
              <a:t>These issues made the assassination look unpolished. </a:t>
            </a:r>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55</a:t>
            </a:fld>
            <a:endParaRPr lang="en-US"/>
          </a:p>
        </p:txBody>
      </p:sp>
    </p:spTree>
    <p:extLst>
      <p:ext uri="{BB962C8B-B14F-4D97-AF65-F5344CB8AC3E}">
        <p14:creationId xmlns:p14="http://schemas.microsoft.com/office/powerpoint/2010/main" val="6656076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3:34</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Solution – always use a shared reference point provided by the host, and perform position correction during the initial phases of the animation.  This applies even to the assassin – the host takes over his biped completely during the assassination, violating our normal rule that you control your own biped.  We got away with this because we transition to a 3</a:t>
            </a:r>
            <a:r>
              <a:rPr lang="en-US" baseline="30000" dirty="0" smtClean="0"/>
              <a:t>rd</a:t>
            </a:r>
            <a:r>
              <a:rPr lang="en-US" baseline="0" dirty="0" smtClean="0"/>
              <a:t> person camera as the assassination begins, so no-one notices if we blend them 5 feet during that transition. </a:t>
            </a:r>
            <a:endParaRPr lang="en-US" dirty="0" smtClean="0"/>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56</a:t>
            </a:fld>
            <a:endParaRPr lang="en-US"/>
          </a:p>
        </p:txBody>
      </p:sp>
    </p:spTree>
    <p:extLst>
      <p:ext uri="{BB962C8B-B14F-4D97-AF65-F5344CB8AC3E}">
        <p14:creationId xmlns:p14="http://schemas.microsoft.com/office/powerpoint/2010/main" val="54102760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57</a:t>
            </a:fld>
            <a:endParaRPr lang="en-US"/>
          </a:p>
        </p:txBody>
      </p:sp>
    </p:spTree>
    <p:extLst>
      <p:ext uri="{BB962C8B-B14F-4D97-AF65-F5344CB8AC3E}">
        <p14:creationId xmlns:p14="http://schemas.microsoft.com/office/powerpoint/2010/main" val="427398803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5:22</a:t>
            </a:r>
          </a:p>
          <a:p>
            <a:endParaRPr lang="en-US" dirty="0" smtClean="0"/>
          </a:p>
          <a:p>
            <a:r>
              <a:rPr lang="en-US" dirty="0" smtClean="0"/>
              <a:t>1: </a:t>
            </a:r>
          </a:p>
          <a:p>
            <a:r>
              <a:rPr lang="en-US" dirty="0" smtClean="0"/>
              <a:t>At</a:t>
            </a:r>
            <a:r>
              <a:rPr lang="en-US" baseline="0" dirty="0" smtClean="0"/>
              <a:t> some points you need to put your foot down and give the authority control to ensure a fair &amp; consistent experience.  For Reach, this includes stuff like dealing damage, creating networked objects, and getting into vehicles.  To do any of these things, the client must ask the authority to allow it explicitly.  If the authority controls more stuff, the game is more secure and consistent, but more bandwidth is used, and more game mechanics are subject to latency.  You need to figure out where to draw that line for your game mechanics.  </a:t>
            </a:r>
            <a:endParaRPr lang="en-US" dirty="0" smtClean="0"/>
          </a:p>
          <a:p>
            <a:endParaRPr lang="en-US" dirty="0" smtClean="0"/>
          </a:p>
          <a:p>
            <a:r>
              <a:rPr lang="en-US" baseline="0" dirty="0" smtClean="0"/>
              <a:t>2: </a:t>
            </a:r>
          </a:p>
          <a:p>
            <a:r>
              <a:rPr lang="en-US" dirty="0" smtClean="0"/>
              <a:t>Latency</a:t>
            </a:r>
            <a:r>
              <a:rPr lang="en-US" baseline="0" dirty="0" smtClean="0"/>
              <a:t> is unyielding and cannot be changed.  Naïve gameplay networking often translates latency directly into lag.  In many cases, tweaks like those we’ve seen here can hide lag from players.</a:t>
            </a:r>
            <a:endParaRPr lang="en-US" dirty="0" smtClean="0"/>
          </a:p>
          <a:p>
            <a:endParaRPr lang="en-US" dirty="0" smtClean="0"/>
          </a:p>
          <a:p>
            <a:r>
              <a:rPr lang="en-US" dirty="0" smtClean="0"/>
              <a:t>3: </a:t>
            </a:r>
          </a:p>
          <a:p>
            <a:r>
              <a:rPr lang="en-US" dirty="0" smtClean="0"/>
              <a:t>You will sometimes</a:t>
            </a:r>
            <a:r>
              <a:rPr lang="en-US" baseline="0" dirty="0" smtClean="0"/>
              <a:t> have a choice between </a:t>
            </a:r>
            <a:r>
              <a:rPr lang="en-US" dirty="0" smtClean="0"/>
              <a:t>a simple game mechanic that can be networked</a:t>
            </a:r>
            <a:r>
              <a:rPr lang="en-US" baseline="0" dirty="0" smtClean="0"/>
              <a:t> beautifully and an improved game mechanic that is more fun in LAN games but introduces frequent or severe perceived lag when experienced on the internet.  Stick with the mechanic that can be networked well – perceived lag absolutely destroys fun.  </a:t>
            </a:r>
            <a:r>
              <a:rPr lang="en-US" dirty="0" smtClean="0"/>
              <a:t>In</a:t>
            </a:r>
            <a:r>
              <a:rPr lang="en-US" baseline="0" dirty="0" smtClean="0"/>
              <a:t> Halo 3, one of the key reasons for our first patch was to implement a simpler melee system that was more latency tolerant.  The shipping system dealt with simultaneous melees by saying that the player with lower health died, and the player with higher health lived.  The patched version always dealt damage both ways, causing lots of double-deaths.  These look a little silly, but they are much fairer in a real-world latency environment.</a:t>
            </a:r>
            <a:endParaRPr lang="en-US" dirty="0" smtClean="0"/>
          </a:p>
          <a:p>
            <a:endParaRPr lang="en-US" baseline="0" dirty="0" smtClean="0"/>
          </a:p>
          <a:p>
            <a:endParaRPr lang="en-US" baseline="0" dirty="0" smtClean="0"/>
          </a:p>
          <a:p>
            <a:r>
              <a:rPr lang="en-US" baseline="0" dirty="0" smtClean="0"/>
              <a:t>4:</a:t>
            </a:r>
          </a:p>
          <a:p>
            <a:r>
              <a:rPr lang="en-US" baseline="0" dirty="0" smtClean="0"/>
              <a:t>There just is no substitute for iteration.  Reserve some time to get it shippable.  If you are making a competitive game that you expect to be played seriously, reserve a lot of time.  Whistler cabin example.</a:t>
            </a:r>
            <a:endParaRPr lang="en-US" dirty="0" smtClean="0"/>
          </a:p>
        </p:txBody>
      </p:sp>
      <p:sp>
        <p:nvSpPr>
          <p:cNvPr id="4" name="Slide Number Placeholder 3"/>
          <p:cNvSpPr>
            <a:spLocks noGrp="1"/>
          </p:cNvSpPr>
          <p:nvPr>
            <p:ph type="sldNum" sz="quarter" idx="10"/>
          </p:nvPr>
        </p:nvSpPr>
        <p:spPr/>
        <p:txBody>
          <a:bodyPr/>
          <a:lstStyle/>
          <a:p>
            <a:fld id="{198D8066-0A8F-489F-8B52-C06FC6A7A668}" type="slidenum">
              <a:rPr lang="en-US" smtClean="0"/>
              <a:pPr/>
              <a:t>58</a:t>
            </a:fld>
            <a:endParaRPr lang="en-US"/>
          </a:p>
        </p:txBody>
      </p:sp>
    </p:spTree>
    <p:extLst>
      <p:ext uri="{BB962C8B-B14F-4D97-AF65-F5344CB8AC3E}">
        <p14:creationId xmlns:p14="http://schemas.microsoft.com/office/powerpoint/2010/main" val="11468808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[15 minute section] [36</a:t>
            </a:r>
            <a:r>
              <a:rPr lang="en-US" baseline="0" dirty="0" smtClean="0"/>
              <a:t> minutes till questions]</a:t>
            </a:r>
            <a:endParaRPr lang="en-US" dirty="0" smtClean="0"/>
          </a:p>
          <a:p>
            <a:endParaRPr lang="en-US" dirty="0" smtClean="0"/>
          </a:p>
          <a:p>
            <a:r>
              <a:rPr lang="en-US" dirty="0" smtClean="0"/>
              <a:t>:42</a:t>
            </a:r>
          </a:p>
          <a:p>
            <a:endParaRPr lang="en-US" dirty="0" smtClean="0"/>
          </a:p>
          <a:p>
            <a:r>
              <a:rPr lang="en-US" dirty="0" smtClean="0"/>
              <a:t>Now we’ve looked at the overall gameplay networking architecture,</a:t>
            </a:r>
            <a:r>
              <a:rPr lang="en-US" baseline="0" dirty="0" smtClean="0"/>
              <a:t> and </a:t>
            </a:r>
            <a:r>
              <a:rPr lang="en-US" dirty="0" smtClean="0"/>
              <a:t>we’ve looked at some challenges to give you an idea of how to</a:t>
            </a:r>
            <a:r>
              <a:rPr lang="en-US" baseline="0" dirty="0" smtClean="0"/>
              <a:t> design gameplay networking for </a:t>
            </a:r>
            <a:r>
              <a:rPr lang="en-US" dirty="0" smtClean="0"/>
              <a:t>complex action mechanics.</a:t>
            </a:r>
            <a:r>
              <a:rPr lang="en-US" baseline="0" dirty="0" smtClean="0"/>
              <a:t>  That’s enough to get the game up and running in a lab, but to get the game running consistently in the wild we needed to be able to efficiently debug and optimize our </a:t>
            </a:r>
            <a:r>
              <a:rPr lang="en-US" baseline="0" dirty="0" err="1" smtClean="0"/>
              <a:t>netcode</a:t>
            </a:r>
            <a:r>
              <a:rPr lang="en-US" baseline="0" dirty="0" smtClean="0"/>
              <a:t>.</a:t>
            </a:r>
          </a:p>
          <a:p>
            <a:endParaRPr lang="en-US" baseline="0" dirty="0" smtClean="0"/>
          </a:p>
          <a:p>
            <a:r>
              <a:rPr lang="en-US" baseline="0" dirty="0" smtClean="0"/>
              <a:t>Unfortunately this is hard because…</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59</a:t>
            </a:fld>
            <a:endParaRPr lang="en-US"/>
          </a:p>
        </p:txBody>
      </p:sp>
    </p:spTree>
    <p:extLst>
      <p:ext uri="{BB962C8B-B14F-4D97-AF65-F5344CB8AC3E}">
        <p14:creationId xmlns:p14="http://schemas.microsoft.com/office/powerpoint/2010/main" val="7098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:30</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6</a:t>
            </a:fld>
            <a:endParaRPr lang="en-US"/>
          </a:p>
        </p:txBody>
      </p:sp>
    </p:spTree>
    <p:extLst>
      <p:ext uri="{BB962C8B-B14F-4D97-AF65-F5344CB8AC3E}">
        <p14:creationId xmlns:p14="http://schemas.microsoft.com/office/powerpoint/2010/main" val="203855208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1:04</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Networking tends to have lots of special-case optimizations, which </a:t>
            </a:r>
            <a:r>
              <a:rPr lang="en-US" baseline="0" dirty="0" err="1" smtClean="0"/>
              <a:t>cruft</a:t>
            </a:r>
            <a:r>
              <a:rPr lang="en-US" baseline="0" dirty="0" smtClean="0"/>
              <a:t> up over time and can cause bugs and crush efficiency if ignored. </a:t>
            </a: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Also, our design has many layers of </a:t>
            </a:r>
            <a:r>
              <a:rPr lang="en-US" sz="1200" kern="1200" baseline="0" dirty="0" smtClean="0">
                <a:solidFill>
                  <a:schemeClr val="tx1"/>
                </a:solidFill>
                <a:effectLst/>
                <a:latin typeface="+mn-lt"/>
                <a:ea typeface="+mn-ea"/>
                <a:cs typeface="+mn-cs"/>
              </a:rPr>
              <a:t>very soft failure, which can hide bugs for a long time.  This means that the issues that build up are difficult to differentiate from the noise of connection quality issues, gameplay changes, etc.</a:t>
            </a:r>
            <a:endParaRPr lang="en-US" sz="1200" kern="1200" dirty="0" smtClean="0">
              <a:solidFill>
                <a:schemeClr val="tx1"/>
              </a:solidFill>
              <a:effectLst/>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 complexity increases, the probability that a system is functioning at the peak of its potential performance falls rapidly towards zero.  A complex and</a:t>
            </a:r>
            <a:r>
              <a:rPr lang="en-US" sz="1200" kern="1200" baseline="0" dirty="0" smtClean="0">
                <a:solidFill>
                  <a:schemeClr val="tx1"/>
                </a:solidFill>
                <a:effectLst/>
                <a:latin typeface="+mn-lt"/>
                <a:ea typeface="+mn-ea"/>
                <a:cs typeface="+mn-cs"/>
              </a:rPr>
              <a:t> powerful </a:t>
            </a:r>
            <a:r>
              <a:rPr lang="en-US" sz="1200" kern="1200" dirty="0" smtClean="0">
                <a:solidFill>
                  <a:schemeClr val="tx1"/>
                </a:solidFill>
                <a:effectLst/>
                <a:latin typeface="+mn-lt"/>
                <a:ea typeface="+mn-ea"/>
                <a:cs typeface="+mn-cs"/>
              </a:rPr>
              <a:t>architecture that cannot be tested and tuned is dangerous.</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98D8066-0A8F-489F-8B52-C06FC6A7A668}" type="slidenum">
              <a:rPr lang="en-US" smtClean="0"/>
              <a:pPr/>
              <a:t>60</a:t>
            </a:fld>
            <a:endParaRPr lang="en-US"/>
          </a:p>
        </p:txBody>
      </p:sp>
    </p:spTree>
    <p:extLst>
      <p:ext uri="{BB962C8B-B14F-4D97-AF65-F5344CB8AC3E}">
        <p14:creationId xmlns:p14="http://schemas.microsoft.com/office/powerpoint/2010/main" val="34234497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:59</a:t>
            </a:r>
          </a:p>
          <a:p>
            <a:endParaRPr lang="en-US" baseline="0" dirty="0" smtClean="0"/>
          </a:p>
          <a:p>
            <a:r>
              <a:rPr lang="en-US" baseline="0" dirty="0" smtClean="0"/>
              <a:t>This has bitten us over and over again.  Like most game companies, we are full of type-A programmers who believe they can do anything.</a:t>
            </a:r>
          </a:p>
          <a:p>
            <a:endParaRPr lang="en-US" baseline="0" dirty="0" smtClean="0"/>
          </a:p>
          <a:p>
            <a:r>
              <a:rPr lang="en-US" smtClean="0"/>
              <a:t>You’re </a:t>
            </a:r>
            <a:r>
              <a:rPr lang="en-US" dirty="0" smtClean="0"/>
              <a:t>likely just </a:t>
            </a:r>
            <a:r>
              <a:rPr lang="en-US" smtClean="0"/>
              <a:t>adding complexity.</a:t>
            </a:r>
            <a:endParaRPr lang="en-US" baseline="0" dirty="0" smtClean="0"/>
          </a:p>
        </p:txBody>
      </p:sp>
      <p:sp>
        <p:nvSpPr>
          <p:cNvPr id="4" name="Slide Number Placeholder 3"/>
          <p:cNvSpPr>
            <a:spLocks noGrp="1"/>
          </p:cNvSpPr>
          <p:nvPr>
            <p:ph type="sldNum" sz="quarter" idx="10"/>
          </p:nvPr>
        </p:nvSpPr>
        <p:spPr/>
        <p:txBody>
          <a:bodyPr/>
          <a:lstStyle/>
          <a:p>
            <a:fld id="{198D8066-0A8F-489F-8B52-C06FC6A7A668}" type="slidenum">
              <a:rPr lang="en-US" smtClean="0"/>
              <a:pPr/>
              <a:t>61</a:t>
            </a:fld>
            <a:endParaRPr lang="en-US"/>
          </a:p>
        </p:txBody>
      </p:sp>
    </p:spTree>
    <p:extLst>
      <p:ext uri="{BB962C8B-B14F-4D97-AF65-F5344CB8AC3E}">
        <p14:creationId xmlns:p14="http://schemas.microsoft.com/office/powerpoint/2010/main" val="79970298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:37</a:t>
            </a:r>
          </a:p>
          <a:p>
            <a:endParaRPr lang="en-US" dirty="0" smtClean="0"/>
          </a:p>
          <a:p>
            <a:r>
              <a:rPr lang="en-US" baseline="0" dirty="0" smtClean="0"/>
              <a:t>For Reach, one of our goals was to make network optimization as predictable and straightforward as </a:t>
            </a:r>
            <a:r>
              <a:rPr lang="en-US" baseline="0" dirty="0" err="1" smtClean="0"/>
              <a:t>perf</a:t>
            </a:r>
            <a:r>
              <a:rPr lang="en-US" baseline="0" dirty="0" smtClean="0"/>
              <a:t> optimization.</a:t>
            </a:r>
            <a:endParaRPr lang="en-US" dirty="0" smtClean="0"/>
          </a:p>
          <a:p>
            <a:endParaRPr lang="en-US" dirty="0" smtClean="0"/>
          </a:p>
          <a:p>
            <a:r>
              <a:rPr lang="en-US" sz="1200" kern="1200" dirty="0" smtClean="0">
                <a:solidFill>
                  <a:schemeClr val="tx1"/>
                </a:solidFill>
                <a:effectLst/>
                <a:latin typeface="+mn-lt"/>
                <a:ea typeface="+mn-ea"/>
                <a:cs typeface="+mn-cs"/>
              </a:rPr>
              <a:t>Inspection is tough for networking because it is such a fuzzy area – lots of unique situations caused by factors outside your control.  Bugs that come in are difficult to reproduce.  Lag can often</a:t>
            </a:r>
            <a:r>
              <a:rPr lang="en-US" sz="1200" kern="1200" baseline="0" dirty="0" smtClean="0">
                <a:solidFill>
                  <a:schemeClr val="tx1"/>
                </a:solidFill>
                <a:effectLst/>
                <a:latin typeface="+mn-lt"/>
                <a:ea typeface="+mn-ea"/>
                <a:cs typeface="+mn-cs"/>
              </a:rPr>
              <a:t> be caused by network factors outside of your control.</a:t>
            </a:r>
          </a:p>
        </p:txBody>
      </p:sp>
      <p:sp>
        <p:nvSpPr>
          <p:cNvPr id="4" name="Slide Number Placeholder 3"/>
          <p:cNvSpPr>
            <a:spLocks noGrp="1"/>
          </p:cNvSpPr>
          <p:nvPr>
            <p:ph type="sldNum" sz="quarter" idx="10"/>
          </p:nvPr>
        </p:nvSpPr>
        <p:spPr/>
        <p:txBody>
          <a:bodyPr/>
          <a:lstStyle/>
          <a:p>
            <a:fld id="{198D8066-0A8F-489F-8B52-C06FC6A7A668}" type="slidenum">
              <a:rPr lang="en-US" smtClean="0"/>
              <a:pPr/>
              <a:t>62</a:t>
            </a:fld>
            <a:endParaRPr lang="en-US"/>
          </a:p>
        </p:txBody>
      </p:sp>
    </p:spTree>
    <p:extLst>
      <p:ext uri="{BB962C8B-B14F-4D97-AF65-F5344CB8AC3E}">
        <p14:creationId xmlns:p14="http://schemas.microsoft.com/office/powerpoint/2010/main" val="17283169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:34</a:t>
            </a:r>
          </a:p>
          <a:p>
            <a:endParaRPr lang="en-US" dirty="0" smtClean="0"/>
          </a:p>
          <a:p>
            <a:r>
              <a:rPr lang="en-US" dirty="0" smtClean="0"/>
              <a:t>Profilers broke down all decisions about bandwidth use, down to the per-object per-property</a:t>
            </a:r>
            <a:r>
              <a:rPr lang="en-US" baseline="0" dirty="0" smtClean="0"/>
              <a:t> level.  </a:t>
            </a:r>
            <a:r>
              <a:rPr lang="en-US" dirty="0" smtClean="0"/>
              <a:t> </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63</a:t>
            </a:fld>
            <a:endParaRPr lang="en-US"/>
          </a:p>
        </p:txBody>
      </p:sp>
    </p:spTree>
    <p:extLst>
      <p:ext uri="{BB962C8B-B14F-4D97-AF65-F5344CB8AC3E}">
        <p14:creationId xmlns:p14="http://schemas.microsoft.com/office/powerpoint/2010/main" val="15985572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-&gt; 2:00</a:t>
            </a:r>
          </a:p>
          <a:p>
            <a:endParaRPr lang="en-US" dirty="0" smtClean="0"/>
          </a:p>
          <a:p>
            <a:pPr rtl="0" fontAlgn="ctr"/>
            <a:r>
              <a:rPr lang="en-US" sz="1200" b="1" kern="1200" dirty="0" smtClean="0">
                <a:solidFill>
                  <a:schemeClr val="tx1"/>
                </a:solidFill>
                <a:effectLst/>
                <a:latin typeface="+mn-lt"/>
                <a:ea typeface="+mn-ea"/>
                <a:cs typeface="+mn-cs"/>
              </a:rPr>
              <a:t>(20s)</a:t>
            </a:r>
            <a:r>
              <a:rPr lang="en-US" sz="1200" kern="1200" dirty="0" smtClean="0">
                <a:solidFill>
                  <a:schemeClr val="tx1"/>
                </a:solidFill>
                <a:effectLst/>
                <a:latin typeface="+mn-lt"/>
                <a:ea typeface="+mn-ea"/>
                <a:cs typeface="+mn-cs"/>
              </a:rPr>
              <a:t> First up, we have the graphing profiler.  This takes all our recorded bandwidth data, and lets us view it in various ways.  </a:t>
            </a:r>
            <a:endParaRPr lang="en-US" dirty="0" smtClean="0">
              <a:effectLst/>
            </a:endParaRPr>
          </a:p>
          <a:p>
            <a:r>
              <a:rPr lang="en-US" sz="1200" kern="1200" dirty="0" smtClean="0">
                <a:solidFill>
                  <a:schemeClr val="tx1"/>
                </a:solidFill>
                <a:effectLst/>
                <a:latin typeface="+mn-lt"/>
                <a:ea typeface="+mn-ea"/>
                <a:cs typeface="+mn-cs"/>
              </a:rPr>
              <a:t>Most simply, we can combine all our upstream bandwidth use into a single line, just to look at the total.  Our total in this case is around 180kbps.</a:t>
            </a:r>
          </a:p>
          <a:p>
            <a:pPr rtl="0" fontAlgn="ctr"/>
            <a:r>
              <a:rPr lang="en-US" sz="1200" b="1" kern="1200" dirty="0" smtClean="0">
                <a:solidFill>
                  <a:schemeClr val="tx1"/>
                </a:solidFill>
                <a:effectLst/>
                <a:latin typeface="+mn-lt"/>
                <a:ea typeface="+mn-ea"/>
                <a:cs typeface="+mn-cs"/>
              </a:rPr>
              <a:t>(20s)</a:t>
            </a:r>
            <a:r>
              <a:rPr lang="en-US" sz="1200" kern="1200" dirty="0" smtClean="0">
                <a:solidFill>
                  <a:schemeClr val="tx1"/>
                </a:solidFill>
                <a:effectLst/>
                <a:latin typeface="+mn-lt"/>
                <a:ea typeface="+mn-ea"/>
                <a:cs typeface="+mn-cs"/>
              </a:rPr>
              <a:t> We can then split out the high level types of bandwidth use, such as state data updates, events, reliable messages, and voice.  In this case, and I know this is impossible to read, and I apologize, in this case state data updates are taking around 130kbps, about 70% of the total.  </a:t>
            </a:r>
            <a:endParaRPr lang="en-US" dirty="0" smtClean="0">
              <a:effectLst/>
            </a:endParaRPr>
          </a:p>
          <a:p>
            <a:pPr rtl="0" fontAlgn="ctr"/>
            <a:r>
              <a:rPr lang="en-US" sz="1200" b="1" kern="1200" dirty="0" smtClean="0">
                <a:solidFill>
                  <a:schemeClr val="tx1"/>
                </a:solidFill>
                <a:effectLst/>
                <a:latin typeface="+mn-lt"/>
                <a:ea typeface="+mn-ea"/>
                <a:cs typeface="+mn-cs"/>
              </a:rPr>
              <a:t>(20s)</a:t>
            </a:r>
            <a:r>
              <a:rPr lang="en-US" sz="1200" kern="1200" dirty="0" smtClean="0">
                <a:solidFill>
                  <a:schemeClr val="tx1"/>
                </a:solidFill>
                <a:effectLst/>
                <a:latin typeface="+mn-lt"/>
                <a:ea typeface="+mn-ea"/>
                <a:cs typeface="+mn-cs"/>
              </a:rPr>
              <a:t> Digging one level deeper, we can break out each high level type of bandwidth use into subtypes.  For example, we can break out state data updates into biped state data versus vehicle state data.  This view here shows biped state data making up about 80% of all state data, and over 50% of total bandwidth.  </a:t>
            </a:r>
          </a:p>
          <a:p>
            <a:pPr rtl="0" fontAlgn="ctr"/>
            <a:r>
              <a:rPr lang="en-US" sz="1200" b="1" kern="1200" dirty="0" smtClean="0">
                <a:solidFill>
                  <a:schemeClr val="tx1"/>
                </a:solidFill>
                <a:effectLst/>
                <a:latin typeface="+mn-lt"/>
                <a:ea typeface="+mn-ea"/>
                <a:cs typeface="+mn-cs"/>
              </a:rPr>
              <a:t>(35s)</a:t>
            </a:r>
            <a:r>
              <a:rPr lang="en-US" sz="1200" kern="1200" dirty="0" smtClean="0">
                <a:solidFill>
                  <a:schemeClr val="tx1"/>
                </a:solidFill>
                <a:effectLst/>
                <a:latin typeface="+mn-lt"/>
                <a:ea typeface="+mn-ea"/>
                <a:cs typeface="+mn-cs"/>
              </a:rPr>
              <a:t> Now this last view, this view shows the most detailed available information.  For example, the highest line in the graph, this line here, shows only bandwidth used to send biped state data updates for the position property.  These biped positions are averaging around 40kbps.  Going down the list, our other heavy hitters are control data (current sticks and button presses), biped translational velocity, a bunch of vehicle properties, and so on.</a:t>
            </a:r>
            <a:endParaRPr lang="en-US" dirty="0" smtClean="0">
              <a:effectLst/>
            </a:endParaRPr>
          </a:p>
          <a:p>
            <a:pPr rtl="0" fontAlgn="ctr"/>
            <a:r>
              <a:rPr lang="en-US" sz="1200" b="1" kern="1200" dirty="0" smtClean="0">
                <a:solidFill>
                  <a:schemeClr val="tx1"/>
                </a:solidFill>
                <a:effectLst/>
                <a:latin typeface="+mn-lt"/>
                <a:ea typeface="+mn-ea"/>
                <a:cs typeface="+mn-cs"/>
              </a:rPr>
              <a:t>(20s)</a:t>
            </a:r>
            <a:r>
              <a:rPr lang="en-US" sz="1200" kern="1200" dirty="0" smtClean="0">
                <a:solidFill>
                  <a:schemeClr val="tx1"/>
                </a:solidFill>
                <a:effectLst/>
                <a:latin typeface="+mn-lt"/>
                <a:ea typeface="+mn-ea"/>
                <a:cs typeface="+mn-cs"/>
              </a:rPr>
              <a:t> In addition to the graph view, there's also an object-centric view.  This is showing, for each object, the total host upstream used to send updates about this object.  We actually show two numbers for each object - the amount of bandwidth it actually used, and the amount of bandwidth it would have liked to use, if it were allowed to send all its new data in every packet.</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64</a:t>
            </a:fld>
            <a:endParaRPr lang="en-US"/>
          </a:p>
        </p:txBody>
      </p:sp>
    </p:spTree>
    <p:extLst>
      <p:ext uri="{BB962C8B-B14F-4D97-AF65-F5344CB8AC3E}">
        <p14:creationId xmlns:p14="http://schemas.microsoft.com/office/powerpoint/2010/main" val="70447670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1:49</a:t>
            </a:r>
            <a:endParaRPr lang="en-US" baseline="0" dirty="0" smtClean="0"/>
          </a:p>
          <a:p>
            <a:endParaRPr lang="en-US" dirty="0" smtClean="0"/>
          </a:p>
          <a:p>
            <a:r>
              <a:rPr lang="en-US" dirty="0" smtClean="0"/>
              <a:t>Networking is a real-time system, frequently getting into one-of-a-kind situations.  </a:t>
            </a:r>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65</a:t>
            </a:fld>
            <a:endParaRPr lang="en-US"/>
          </a:p>
        </p:txBody>
      </p:sp>
    </p:spTree>
    <p:extLst>
      <p:ext uri="{BB962C8B-B14F-4D97-AF65-F5344CB8AC3E}">
        <p14:creationId xmlns:p14="http://schemas.microsoft.com/office/powerpoint/2010/main" val="153510933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-&gt; :45</a:t>
            </a:r>
          </a:p>
          <a:p>
            <a:endParaRPr lang="en-US" dirty="0" smtClean="0"/>
          </a:p>
          <a:p>
            <a:r>
              <a:rPr lang="en-US" dirty="0" smtClean="0"/>
              <a:t>Pre-reach, we had some</a:t>
            </a:r>
            <a:r>
              <a:rPr lang="en-US" baseline="0" dirty="0" smtClean="0"/>
              <a:t> network profiling tools, but they were limited to real-time monitoring, which drastically limited our ability to investigate rare or inconsistent issues.  </a:t>
            </a:r>
            <a:r>
              <a:rPr lang="en-US" dirty="0" smtClean="0"/>
              <a:t>The</a:t>
            </a:r>
            <a:r>
              <a:rPr lang="en-US" baseline="0" dirty="0" smtClean="0"/>
              <a:t> key to these profilers is removing the real-time inspection constraint – we can go back and review the data after lag is reported in a playtest.</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66</a:t>
            </a:fld>
            <a:endParaRPr lang="en-US"/>
          </a:p>
        </p:txBody>
      </p:sp>
    </p:spTree>
    <p:extLst>
      <p:ext uri="{BB962C8B-B14F-4D97-AF65-F5344CB8AC3E}">
        <p14:creationId xmlns:p14="http://schemas.microsoft.com/office/powerpoint/2010/main" val="302335254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3:30 -&gt; 2:00</a:t>
            </a:r>
          </a:p>
          <a:p>
            <a:endParaRPr lang="en-US" dirty="0" smtClean="0"/>
          </a:p>
          <a:p>
            <a:r>
              <a:rPr lang="en-US" dirty="0" smtClean="0"/>
              <a:t>Our</a:t>
            </a:r>
            <a:r>
              <a:rPr lang="en-US" baseline="0" dirty="0" smtClean="0"/>
              <a:t> network performance playtests, which we call NERF tests, are run about once a month.  </a:t>
            </a:r>
          </a:p>
          <a:p>
            <a:endParaRPr lang="en-US" baseline="0" dirty="0" smtClean="0"/>
          </a:p>
        </p:txBody>
      </p:sp>
      <p:sp>
        <p:nvSpPr>
          <p:cNvPr id="4" name="Slide Number Placeholder 3"/>
          <p:cNvSpPr>
            <a:spLocks noGrp="1"/>
          </p:cNvSpPr>
          <p:nvPr>
            <p:ph type="sldNum" sz="quarter" idx="10"/>
          </p:nvPr>
        </p:nvSpPr>
        <p:spPr/>
        <p:txBody>
          <a:bodyPr/>
          <a:lstStyle/>
          <a:p>
            <a:fld id="{198D8066-0A8F-489F-8B52-C06FC6A7A668}" type="slidenum">
              <a:rPr lang="en-US" smtClean="0"/>
              <a:pPr/>
              <a:t>67</a:t>
            </a:fld>
            <a:endParaRPr lang="en-US"/>
          </a:p>
        </p:txBody>
      </p:sp>
    </p:spTree>
    <p:extLst>
      <p:ext uri="{BB962C8B-B14F-4D97-AF65-F5344CB8AC3E}">
        <p14:creationId xmlns:p14="http://schemas.microsoft.com/office/powerpoint/2010/main" val="129848277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dirty="0" smtClean="0"/>
              <a:t>2:00</a:t>
            </a:r>
          </a:p>
          <a:p>
            <a:endParaRPr lang="en-US" dirty="0" smtClean="0"/>
          </a:p>
          <a:p>
            <a:r>
              <a:rPr lang="en-US" dirty="0" smtClean="0"/>
              <a:t>How can we know that</a:t>
            </a:r>
            <a:r>
              <a:rPr lang="en-US" baseline="0" dirty="0" smtClean="0"/>
              <a:t> our networking is better or worse?  In the end, it all comes down to player perception – this is a usability problem.</a:t>
            </a:r>
            <a:endParaRPr lang="en-US" dirty="0" smtClean="0"/>
          </a:p>
          <a:p>
            <a:endParaRPr lang="en-US" dirty="0" smtClean="0"/>
          </a:p>
          <a:p>
            <a:r>
              <a:rPr lang="en-US" dirty="0" smtClean="0"/>
              <a:t>We give </a:t>
            </a:r>
            <a:r>
              <a:rPr lang="en-US" dirty="0" err="1" smtClean="0"/>
              <a:t>playtesters</a:t>
            </a:r>
            <a:r>
              <a:rPr lang="en-US" baseline="0" dirty="0" smtClean="0"/>
              <a:t> a button combination to press when they perceive lag.  That button combination records a marker into the saved film of their game, which we can revisit later.  With this system, we can quantify the elusive perceived lag, and eradicate it systematically. </a:t>
            </a:r>
            <a:endParaRPr lang="en-US" dirty="0" smtClean="0"/>
          </a:p>
          <a:p>
            <a:endParaRPr lang="en-US" dirty="0" smtClean="0"/>
          </a:p>
          <a:p>
            <a:r>
              <a:rPr lang="en-US" dirty="0" smtClean="0"/>
              <a:t>Interestingly, this will also find mechanics in your game that are unclear to players, or prone to being perceived as unfair.</a:t>
            </a:r>
          </a:p>
          <a:p>
            <a:endParaRPr lang="en-US" dirty="0" smtClean="0"/>
          </a:p>
          <a:p>
            <a:r>
              <a:rPr lang="en-US" dirty="0" smtClean="0"/>
              <a:t>After a dozen or so tests, and lots of networking improvements, we were still receiving lots</a:t>
            </a:r>
            <a:r>
              <a:rPr lang="en-US" baseline="0" dirty="0" smtClean="0"/>
              <a:t> </a:t>
            </a:r>
            <a:r>
              <a:rPr lang="en-US" dirty="0" smtClean="0"/>
              <a:t>perceived lag reports.  About half as many as at the start</a:t>
            </a:r>
            <a:r>
              <a:rPr lang="en-US" baseline="0" dirty="0" smtClean="0"/>
              <a:t>, but still quite a few.  We investigated them, and found no networking artifacts.  Instead, any player who was killed by surprise, or was unable to easily determine who killed him, would often report this as lag. Our gameplay designers were very interested in the instances that led to this feedback.  This led us to add some additional damage feedback mechanisms, and tweak our post-death camera behavior to make it more likely to show you your killer, among other changes.  </a:t>
            </a:r>
            <a:endParaRPr lang="en-US" dirty="0" smtClean="0"/>
          </a:p>
          <a:p>
            <a:endParaRPr lang="en-US" dirty="0" smtClean="0"/>
          </a:p>
          <a:p>
            <a:endParaRPr lang="en-US" dirty="0" smtClean="0"/>
          </a:p>
          <a:p>
            <a:r>
              <a:rPr lang="en-US" dirty="0" smtClean="0"/>
              <a:t>[for the reader] Below</a:t>
            </a:r>
            <a:r>
              <a:rPr lang="en-US" baseline="0" dirty="0" smtClean="0"/>
              <a:t> is </a:t>
            </a:r>
            <a:r>
              <a:rPr lang="en-US" dirty="0" smtClean="0"/>
              <a:t>an example investigation</a:t>
            </a:r>
            <a:r>
              <a:rPr lang="en-US" baseline="0" dirty="0" smtClean="0"/>
              <a:t> doc (produced by tester review)</a:t>
            </a:r>
            <a:r>
              <a:rPr lang="en-US" dirty="0" smtClean="0"/>
              <a:t> from</a:t>
            </a:r>
            <a:r>
              <a:rPr lang="en-US" baseline="0" dirty="0" smtClean="0"/>
              <a:t> one of those playtests.  This doc was received by a network engineer, and suspicious cases were investigated to identify potential optimizations or </a:t>
            </a:r>
            <a:r>
              <a:rPr lang="en-US" baseline="0" dirty="0" err="1" smtClean="0"/>
              <a:t>bugfixes</a:t>
            </a:r>
            <a:r>
              <a:rPr lang="en-US" baseline="0" dirty="0" smtClean="0"/>
              <a:t>.  All investigations start with jumping to a film marker inserted by a </a:t>
            </a:r>
            <a:r>
              <a:rPr lang="en-US" baseline="0" dirty="0" err="1" smtClean="0"/>
              <a:t>playtester</a:t>
            </a:r>
            <a:r>
              <a:rPr lang="en-US" baseline="0" dirty="0" smtClean="0"/>
              <a:t> pushing the “I saw lag” button.</a:t>
            </a:r>
          </a:p>
          <a:p>
            <a:endParaRPr lang="en-US" baseline="0" dirty="0" smtClean="0"/>
          </a:p>
          <a:p>
            <a:r>
              <a:rPr lang="en-US" sz="1200" kern="1200" dirty="0" smtClean="0">
                <a:solidFill>
                  <a:schemeClr val="tx1"/>
                </a:solidFill>
                <a:effectLst/>
                <a:latin typeface="+mn-lt"/>
                <a:ea typeface="+mn-ea"/>
                <a:cs typeface="+mn-cs"/>
              </a:rPr>
              <a:t>Investigation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Game 1: 30 kbps</a:t>
            </a:r>
          </a:p>
          <a:p>
            <a:r>
              <a:rPr lang="en-US" sz="1200" kern="1200" dirty="0" smtClean="0">
                <a:solidFill>
                  <a:schemeClr val="tx1"/>
                </a:solidFill>
                <a:effectLst/>
                <a:latin typeface="+mn-lt"/>
                <a:ea typeface="+mn-ea"/>
                <a:cs typeface="+mn-cs"/>
              </a:rPr>
              <a:t>Game 2: 15 kbps</a:t>
            </a:r>
          </a:p>
          <a:p>
            <a:r>
              <a:rPr lang="en-US" sz="1200" kern="1200" dirty="0" smtClean="0">
                <a:solidFill>
                  <a:schemeClr val="tx1"/>
                </a:solidFill>
                <a:effectLst/>
                <a:latin typeface="+mn-lt"/>
                <a:ea typeface="+mn-ea"/>
                <a:cs typeface="+mn-cs"/>
              </a:rPr>
              <a:t>Game 3: 15 kbps and 5 </a:t>
            </a:r>
            <a:r>
              <a:rPr lang="en-US" sz="1200" kern="1200" dirty="0" err="1" smtClean="0">
                <a:solidFill>
                  <a:schemeClr val="tx1"/>
                </a:solidFill>
                <a:effectLst/>
                <a:latin typeface="+mn-lt"/>
                <a:ea typeface="+mn-ea"/>
                <a:cs typeface="+mn-cs"/>
              </a:rPr>
              <a:t>ms</a:t>
            </a:r>
            <a:r>
              <a:rPr lang="en-US" sz="1200" kern="1200" dirty="0" smtClean="0">
                <a:solidFill>
                  <a:schemeClr val="tx1"/>
                </a:solidFill>
                <a:effectLst/>
                <a:latin typeface="+mn-lt"/>
                <a:ea typeface="+mn-ea"/>
                <a:cs typeface="+mn-cs"/>
              </a:rPr>
              <a:t> latency</a:t>
            </a:r>
          </a:p>
          <a:p>
            <a:r>
              <a:rPr lang="en-US" sz="1200" kern="1200" dirty="0" smtClean="0">
                <a:solidFill>
                  <a:schemeClr val="tx1"/>
                </a:solidFill>
                <a:effectLst/>
                <a:latin typeface="+mn-lt"/>
                <a:ea typeface="+mn-ea"/>
                <a:cs typeface="+mn-cs"/>
              </a:rPr>
              <a:t>Game 4: 30 kbps and 150 </a:t>
            </a:r>
            <a:r>
              <a:rPr lang="en-US" sz="1200" kern="1200" dirty="0" err="1" smtClean="0">
                <a:solidFill>
                  <a:schemeClr val="tx1"/>
                </a:solidFill>
                <a:effectLst/>
                <a:latin typeface="+mn-lt"/>
                <a:ea typeface="+mn-ea"/>
                <a:cs typeface="+mn-cs"/>
              </a:rPr>
              <a:t>ms</a:t>
            </a:r>
            <a:r>
              <a:rPr lang="en-US" sz="1200" kern="1200" dirty="0" smtClean="0">
                <a:solidFill>
                  <a:schemeClr val="tx1"/>
                </a:solidFill>
                <a:effectLst/>
                <a:latin typeface="+mn-lt"/>
                <a:ea typeface="+mn-ea"/>
                <a:cs typeface="+mn-cs"/>
              </a:rPr>
              <a:t> latency</a:t>
            </a:r>
          </a:p>
          <a:p>
            <a:r>
              <a:rPr lang="en-US" sz="1200" kern="1200" dirty="0" smtClean="0">
                <a:solidFill>
                  <a:schemeClr val="tx1"/>
                </a:solidFill>
                <a:effectLst/>
                <a:latin typeface="+mn-lt"/>
                <a:ea typeface="+mn-ea"/>
                <a:cs typeface="+mn-cs"/>
              </a:rPr>
              <a:t>Game 5: 15 kbps and 150 </a:t>
            </a:r>
            <a:r>
              <a:rPr lang="en-US" sz="1200" kern="1200" dirty="0" err="1" smtClean="0">
                <a:solidFill>
                  <a:schemeClr val="tx1"/>
                </a:solidFill>
                <a:effectLst/>
                <a:latin typeface="+mn-lt"/>
                <a:ea typeface="+mn-ea"/>
                <a:cs typeface="+mn-cs"/>
              </a:rPr>
              <a:t>ms</a:t>
            </a:r>
            <a:r>
              <a:rPr lang="en-US" sz="1200" kern="1200" dirty="0" smtClean="0">
                <a:solidFill>
                  <a:schemeClr val="tx1"/>
                </a:solidFill>
                <a:effectLst/>
                <a:latin typeface="+mn-lt"/>
                <a:ea typeface="+mn-ea"/>
                <a:cs typeface="+mn-cs"/>
              </a:rPr>
              <a:t> latency</a:t>
            </a:r>
          </a:p>
          <a:p>
            <a:r>
              <a:rPr lang="en-US" sz="1200" kern="1200" dirty="0" smtClean="0">
                <a:solidFill>
                  <a:schemeClr val="tx1"/>
                </a:solidFill>
                <a:effectLst/>
                <a:latin typeface="+mn-lt"/>
                <a:ea typeface="+mn-ea"/>
                <a:cs typeface="+mn-cs"/>
              </a:rPr>
              <a:t>Game 6: 15 kbps and 300 </a:t>
            </a:r>
            <a:r>
              <a:rPr lang="en-US" sz="1200" kern="1200" dirty="0" err="1" smtClean="0">
                <a:solidFill>
                  <a:schemeClr val="tx1"/>
                </a:solidFill>
                <a:effectLst/>
                <a:latin typeface="+mn-lt"/>
                <a:ea typeface="+mn-ea"/>
                <a:cs typeface="+mn-cs"/>
              </a:rPr>
              <a:t>ms</a:t>
            </a:r>
            <a:r>
              <a:rPr lang="en-US" sz="1200" kern="1200" dirty="0" smtClean="0">
                <a:solidFill>
                  <a:schemeClr val="tx1"/>
                </a:solidFill>
                <a:effectLst/>
                <a:latin typeface="+mn-lt"/>
                <a:ea typeface="+mn-ea"/>
                <a:cs typeface="+mn-cs"/>
              </a:rPr>
              <a:t> latency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game2, spark08</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291.3 (4:50) – Enemy ghost warping. Interesting that ghost warped. It was not moving much. Looks like mostly a rotational warp (changing look vector as it turned).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game3, spark08</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36.5 (0:42) – Enemy ghost warping while firing at it from warthog gunner seat. Ghost was in close proximity.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game5, spark01</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254.1 (???) – Film error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game5, spark02</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63.1 (1:07) – Warthog blending bug and animation weirdness. Looks like there might be minor camera and biped warping, but it’s hard to tell with the animations looking so weird.</a:t>
            </a:r>
          </a:p>
          <a:p>
            <a:pPr lvl="0"/>
            <a:r>
              <a:rPr lang="en-US" sz="1200" kern="1200" dirty="0" smtClean="0">
                <a:solidFill>
                  <a:schemeClr val="tx1"/>
                </a:solidFill>
                <a:effectLst/>
                <a:latin typeface="+mn-lt"/>
                <a:ea typeface="+mn-ea"/>
                <a:cs typeface="+mn-cs"/>
              </a:rPr>
              <a:t>231.2 (3:57) – Biped warping halfway across the map (player was zoomed in on them with DMR).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game5, spark10</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 20.1. (0:27) No issue. Grenade explosion covered the enemy biped melee lunge animation and made it appear like a warp. No warp actually occurred.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game5, spark11</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 70.0 (1:12) – Melee lunge mistaken for warping. No issue.</a:t>
            </a:r>
          </a:p>
          <a:p>
            <a:pPr lvl="0"/>
            <a:r>
              <a:rPr lang="en-US" sz="1200" kern="1200" dirty="0" smtClean="0">
                <a:solidFill>
                  <a:schemeClr val="tx1"/>
                </a:solidFill>
                <a:effectLst/>
                <a:latin typeface="+mn-lt"/>
                <a:ea typeface="+mn-ea"/>
                <a:cs typeface="+mn-cs"/>
              </a:rPr>
              <a:t>166.4 (2:49) – Camera moves erratically when enemy boards your ghost. This part doesn’t look like a network issue. After the boarding, the vehicle warped as the enemy exited it.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game5, spark12</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208.0 (3:25) – Player got assassinated. Looks fine.</a:t>
            </a:r>
          </a:p>
          <a:p>
            <a:pPr lvl="0"/>
            <a:r>
              <a:rPr lang="en-US" sz="1200" kern="1200" dirty="0" smtClean="0">
                <a:solidFill>
                  <a:schemeClr val="tx1"/>
                </a:solidFill>
                <a:effectLst/>
                <a:latin typeface="+mn-lt"/>
                <a:ea typeface="+mn-ea"/>
                <a:cs typeface="+mn-cs"/>
              </a:rPr>
              <a:t>236.9 (3:54) – Enemy ghost minor warping.</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game5, spark17</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21.0 (0:25) – Ally biped warps while in view of zoomed in sniper rifle.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 game6, spark02</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130.5 (2:17) – Ally biped warped during lunge.</a:t>
            </a:r>
          </a:p>
          <a:p>
            <a:r>
              <a:rPr lang="en-US" sz="1200" kern="1200" dirty="0" smtClean="0">
                <a:solidFill>
                  <a:schemeClr val="tx1"/>
                </a:solidFill>
                <a:effectLst/>
                <a:latin typeface="+mn-lt"/>
                <a:ea typeface="+mn-ea"/>
                <a:cs typeface="+mn-cs"/>
              </a:rPr>
              <a:t>142.9 (2:28) – Crazy shield/damage flashes made CQB look bad. No actual warping occurred.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game6, spark03</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0.0 (0:07) – Ally biped warping while flying out of </a:t>
            </a:r>
            <a:r>
              <a:rPr lang="en-US" sz="1200" kern="1200" dirty="0" err="1" smtClean="0">
                <a:solidFill>
                  <a:schemeClr val="tx1"/>
                </a:solidFill>
                <a:effectLst/>
                <a:latin typeface="+mn-lt"/>
                <a:ea typeface="+mn-ea"/>
                <a:cs typeface="+mn-cs"/>
              </a:rPr>
              <a:t>mancannon</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294.6 (4:59) – Warthog killed player, looked like they might have dodged it. This could be attributed to the broken warthog blending in this build.</a:t>
            </a:r>
          </a:p>
          <a:p>
            <a:pPr lvl="0"/>
            <a:r>
              <a:rPr lang="en-US" sz="1200" kern="1200" dirty="0" smtClean="0">
                <a:solidFill>
                  <a:schemeClr val="tx1"/>
                </a:solidFill>
                <a:effectLst/>
                <a:latin typeface="+mn-lt"/>
                <a:ea typeface="+mn-ea"/>
                <a:cs typeface="+mn-cs"/>
              </a:rPr>
              <a:t>299.8 (5:02) – </a:t>
            </a:r>
            <a:r>
              <a:rPr lang="en-US" sz="1200" kern="1200" dirty="0" err="1" smtClean="0">
                <a:solidFill>
                  <a:schemeClr val="tx1"/>
                </a:solidFill>
                <a:effectLst/>
                <a:latin typeface="+mn-lt"/>
                <a:ea typeface="+mn-ea"/>
                <a:cs typeface="+mn-cs"/>
              </a:rPr>
              <a:t>Respawn</a:t>
            </a:r>
            <a:r>
              <a:rPr lang="en-US" sz="1200" kern="1200" dirty="0" smtClean="0">
                <a:solidFill>
                  <a:schemeClr val="tx1"/>
                </a:solidFill>
                <a:effectLst/>
                <a:latin typeface="+mn-lt"/>
                <a:ea typeface="+mn-ea"/>
                <a:cs typeface="+mn-cs"/>
              </a:rPr>
              <a:t> counter jumped from 5 to 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game6, spark06</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0.0 (0:05) – Ally biped warped standing on rock in front of water base. Film author was about to step on </a:t>
            </a:r>
            <a:r>
              <a:rPr lang="en-US" sz="1200" kern="1200" dirty="0" err="1" smtClean="0">
                <a:solidFill>
                  <a:schemeClr val="tx1"/>
                </a:solidFill>
                <a:effectLst/>
                <a:latin typeface="+mn-lt"/>
                <a:ea typeface="+mn-ea"/>
                <a:cs typeface="+mn-cs"/>
              </a:rPr>
              <a:t>mancannon</a:t>
            </a:r>
            <a:r>
              <a:rPr lang="en-US" sz="1200" kern="1200" dirty="0" smtClean="0">
                <a:solidFill>
                  <a:schemeClr val="tx1"/>
                </a:solidFill>
                <a:effectLst/>
                <a:latin typeface="+mn-lt"/>
                <a:ea typeface="+mn-ea"/>
                <a:cs typeface="+mn-cs"/>
              </a:rPr>
              <a:t>.</a:t>
            </a:r>
          </a:p>
          <a:p>
            <a:pPr lvl="0"/>
            <a:r>
              <a:rPr lang="en-US" sz="1200" kern="1200" dirty="0" smtClean="0">
                <a:solidFill>
                  <a:schemeClr val="tx1"/>
                </a:solidFill>
                <a:effectLst/>
                <a:latin typeface="+mn-lt"/>
                <a:ea typeface="+mn-ea"/>
                <a:cs typeface="+mn-cs"/>
              </a:rPr>
              <a:t>0.0 (0:07) – Film author rubber-banding while flying off </a:t>
            </a:r>
            <a:r>
              <a:rPr lang="en-US" sz="1200" kern="1200" dirty="0" err="1" smtClean="0">
                <a:solidFill>
                  <a:schemeClr val="tx1"/>
                </a:solidFill>
                <a:effectLst/>
                <a:latin typeface="+mn-lt"/>
                <a:ea typeface="+mn-ea"/>
                <a:cs typeface="+mn-cs"/>
              </a:rPr>
              <a:t>mancannon</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21.0 (0:30) – More </a:t>
            </a:r>
            <a:r>
              <a:rPr lang="en-US" sz="1200" kern="1200" dirty="0" err="1" smtClean="0">
                <a:solidFill>
                  <a:schemeClr val="tx1"/>
                </a:solidFill>
                <a:effectLst/>
                <a:latin typeface="+mn-lt"/>
                <a:ea typeface="+mn-ea"/>
                <a:cs typeface="+mn-cs"/>
              </a:rPr>
              <a:t>mancannon</a:t>
            </a:r>
            <a:r>
              <a:rPr lang="en-US" sz="1200" kern="1200" dirty="0" smtClean="0">
                <a:solidFill>
                  <a:schemeClr val="tx1"/>
                </a:solidFill>
                <a:effectLst/>
                <a:latin typeface="+mn-lt"/>
                <a:ea typeface="+mn-ea"/>
                <a:cs typeface="+mn-cs"/>
              </a:rPr>
              <a:t> warping</a:t>
            </a:r>
          </a:p>
          <a:p>
            <a:pPr lvl="0"/>
            <a:r>
              <a:rPr lang="en-US" sz="1200" kern="1200" dirty="0" smtClean="0">
                <a:solidFill>
                  <a:schemeClr val="tx1"/>
                </a:solidFill>
                <a:effectLst/>
                <a:latin typeface="+mn-lt"/>
                <a:ea typeface="+mn-ea"/>
                <a:cs typeface="+mn-cs"/>
              </a:rPr>
              <a:t>96.8 (1:45) – Nothing looked out of the ordinary.</a:t>
            </a:r>
          </a:p>
          <a:p>
            <a:pPr lvl="0"/>
            <a:r>
              <a:rPr lang="en-US" sz="1200" kern="1200" dirty="0" smtClean="0">
                <a:solidFill>
                  <a:schemeClr val="tx1"/>
                </a:solidFill>
                <a:effectLst/>
                <a:latin typeface="+mn-lt"/>
                <a:ea typeface="+mn-ea"/>
                <a:cs typeface="+mn-cs"/>
              </a:rPr>
              <a:t>191.7 (3:10) – Enemy ghost minor warping</a:t>
            </a:r>
          </a:p>
          <a:p>
            <a:pPr lvl="0"/>
            <a:r>
              <a:rPr lang="en-US" sz="1200" kern="1200" dirty="0" smtClean="0">
                <a:solidFill>
                  <a:schemeClr val="tx1"/>
                </a:solidFill>
                <a:effectLst/>
                <a:latin typeface="+mn-lt"/>
                <a:ea typeface="+mn-ea"/>
                <a:cs typeface="+mn-cs"/>
              </a:rPr>
              <a:t>305.6 (5:12) – Enemy biped blended through warthog. Expected behavior (physics are host authoritative, so clients can see blending models pass through objects).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game6, spark07</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Film error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game6, spark09</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70.4 (1:18) – Player blending into ragdoll animation looked odd. Doesn’t appear to be a network issue.</a:t>
            </a:r>
          </a:p>
          <a:p>
            <a:pPr lvl="0"/>
            <a:r>
              <a:rPr lang="en-US" sz="1200" kern="1200" dirty="0" smtClean="0">
                <a:solidFill>
                  <a:schemeClr val="tx1"/>
                </a:solidFill>
                <a:effectLst/>
                <a:latin typeface="+mn-lt"/>
                <a:ea typeface="+mn-ea"/>
                <a:cs typeface="+mn-cs"/>
              </a:rPr>
              <a:t>172.8 (???) – Film error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game6, spark10</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30.1 (0:39) – Some MINOR warping of an ally waypoint (service tag Z113 – Spark09).</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game6, spark15</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91.4 (1:34) – While driving a ghost, player got hijacked. Camera moved erratically and animations looked off.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game6, spark16</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0.0 (0:05) – While going off </a:t>
            </a:r>
            <a:r>
              <a:rPr lang="en-US" sz="1200" kern="1200" dirty="0" err="1" smtClean="0">
                <a:solidFill>
                  <a:schemeClr val="tx1"/>
                </a:solidFill>
                <a:effectLst/>
                <a:latin typeface="+mn-lt"/>
                <a:ea typeface="+mn-ea"/>
                <a:cs typeface="+mn-cs"/>
              </a:rPr>
              <a:t>mancannon</a:t>
            </a:r>
            <a:r>
              <a:rPr lang="en-US" sz="1200" kern="1200" dirty="0" smtClean="0">
                <a:solidFill>
                  <a:schemeClr val="tx1"/>
                </a:solidFill>
                <a:effectLst/>
                <a:latin typeface="+mn-lt"/>
                <a:ea typeface="+mn-ea"/>
                <a:cs typeface="+mn-cs"/>
              </a:rPr>
              <a:t>, player rubber-banded in-flight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game6, spark18</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88.6 (1:36) – Player rubber-banded while flying off </a:t>
            </a:r>
            <a:r>
              <a:rPr lang="en-US" sz="1200" kern="1200" dirty="0" err="1" smtClean="0">
                <a:solidFill>
                  <a:schemeClr val="tx1"/>
                </a:solidFill>
                <a:effectLst/>
                <a:latin typeface="+mn-lt"/>
                <a:ea typeface="+mn-ea"/>
                <a:cs typeface="+mn-cs"/>
              </a:rPr>
              <a:t>mancannon</a:t>
            </a:r>
            <a:r>
              <a:rPr lang="en-US" sz="1200" kern="1200" dirty="0" smtClean="0">
                <a:solidFill>
                  <a:schemeClr val="tx1"/>
                </a:solidFill>
                <a:effectLst/>
                <a:latin typeface="+mn-lt"/>
                <a:ea typeface="+mn-ea"/>
                <a:cs typeface="+mn-cs"/>
              </a:rPr>
              <a:t>. This was the most extreme case (most rubber-bands).</a:t>
            </a:r>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68</a:t>
            </a:fld>
            <a:endParaRPr lang="en-US"/>
          </a:p>
        </p:txBody>
      </p:sp>
    </p:spTree>
    <p:extLst>
      <p:ext uri="{BB962C8B-B14F-4D97-AF65-F5344CB8AC3E}">
        <p14:creationId xmlns:p14="http://schemas.microsoft.com/office/powerpoint/2010/main" val="29838599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ctr"/>
            <a:r>
              <a:rPr lang="en-US" sz="1200" kern="1200" dirty="0" smtClean="0">
                <a:solidFill>
                  <a:schemeClr val="tx1"/>
                </a:solidFill>
                <a:effectLst/>
                <a:latin typeface="+mn-lt"/>
                <a:ea typeface="+mn-ea"/>
                <a:cs typeface="+mn-cs"/>
              </a:rPr>
              <a:t>-&gt; 2:30</a:t>
            </a:r>
          </a:p>
          <a:p>
            <a:pPr rtl="0" fontAlgn="ctr"/>
            <a:endParaRPr lang="en-US" sz="1200" kern="1200" dirty="0" smtClean="0">
              <a:solidFill>
                <a:schemeClr val="tx1"/>
              </a:solidFill>
              <a:effectLst/>
              <a:latin typeface="+mn-lt"/>
              <a:ea typeface="+mn-ea"/>
              <a:cs typeface="+mn-cs"/>
            </a:endParaRPr>
          </a:p>
          <a:p>
            <a:pPr rtl="0" fontAlgn="ctr"/>
            <a:r>
              <a:rPr lang="en-US" sz="1200" kern="1200" dirty="0" smtClean="0">
                <a:solidFill>
                  <a:schemeClr val="tx1"/>
                </a:solidFill>
                <a:effectLst/>
                <a:latin typeface="+mn-lt"/>
                <a:ea typeface="+mn-ea"/>
                <a:cs typeface="+mn-cs"/>
              </a:rPr>
              <a:t>(9s) Let me show you how all these tools come together.  This is the same game you were looking at before, but now you</a:t>
            </a:r>
            <a:r>
              <a:rPr lang="en-US" sz="1200" kern="1200" baseline="0" dirty="0" smtClean="0">
                <a:solidFill>
                  <a:schemeClr val="tx1"/>
                </a:solidFill>
                <a:effectLst/>
                <a:latin typeface="+mn-lt"/>
                <a:ea typeface="+mn-ea"/>
                <a:cs typeface="+mn-cs"/>
              </a:rPr>
              <a:t>’re going to get a glimpse of this game as we would analyze it</a:t>
            </a:r>
            <a:r>
              <a:rPr lang="en-US" sz="1200" kern="1200" dirty="0" smtClean="0">
                <a:solidFill>
                  <a:schemeClr val="tx1"/>
                </a:solidFill>
                <a:effectLst/>
                <a:latin typeface="+mn-lt"/>
                <a:ea typeface="+mn-ea"/>
                <a:cs typeface="+mn-cs"/>
              </a:rPr>
              <a:t>.  </a:t>
            </a:r>
            <a:endParaRPr lang="en-US" dirty="0" smtClean="0">
              <a:effectLst/>
            </a:endParaRPr>
          </a:p>
          <a:p>
            <a:pPr rtl="0" fontAlgn="ctr"/>
            <a:r>
              <a:rPr lang="en-US" sz="1200" kern="1200" dirty="0" smtClean="0">
                <a:solidFill>
                  <a:schemeClr val="tx1"/>
                </a:solidFill>
                <a:effectLst/>
                <a:latin typeface="+mn-lt"/>
                <a:ea typeface="+mn-ea"/>
                <a:cs typeface="+mn-cs"/>
              </a:rPr>
              <a:t>(17s) This video is not from a live game, but from a film, and all this networking data is coming from the film.  What can we do with this?  For starters, we can pause the world, and look at anything we want, from any viewpoint.  We can rewind, and watch something unfold over and over.</a:t>
            </a:r>
            <a:endParaRPr lang="en-US" dirty="0" smtClean="0">
              <a:effectLst/>
            </a:endParaRPr>
          </a:p>
          <a:p>
            <a:pPr rtl="0" fontAlgn="ctr"/>
            <a:r>
              <a:rPr lang="en-US" sz="1200" kern="1200" dirty="0" smtClean="0">
                <a:solidFill>
                  <a:schemeClr val="tx1"/>
                </a:solidFill>
                <a:effectLst/>
                <a:latin typeface="+mn-lt"/>
                <a:ea typeface="+mn-ea"/>
                <a:cs typeface="+mn-cs"/>
              </a:rPr>
              <a:t>(18s) We can examine the network data sent to any single player.  We can go and find a player who reported that he saw lag with his lag button in the playtest, we can find his viewpoint, and we can filter all our profilers to show us just traffic sent to him.</a:t>
            </a:r>
            <a:endParaRPr lang="en-US" dirty="0" smtClean="0">
              <a:effectLst/>
            </a:endParaRPr>
          </a:p>
          <a:p>
            <a:pPr rtl="0" fontAlgn="ctr"/>
            <a:r>
              <a:rPr lang="en-US" sz="1200" kern="1200" dirty="0" smtClean="0">
                <a:solidFill>
                  <a:schemeClr val="tx1"/>
                </a:solidFill>
                <a:effectLst/>
                <a:latin typeface="+mn-lt"/>
                <a:ea typeface="+mn-ea"/>
                <a:cs typeface="+mn-cs"/>
              </a:rPr>
              <a:t>(24s) Now both the graph and the object overlays are showing only bandwidth sent to this particular peer.  This is infinitely more useful than showing all the host upstream bandwidth at once, because this lets us figure out why a particular peer might have seen some lag.  We can look at the some artifact that he saw on his screen, and then here in the host film, we can see if the artifact was caused by giving too much of his bandwidth to other things.</a:t>
            </a:r>
            <a:endParaRPr lang="en-US" dirty="0" smtClean="0">
              <a:effectLst/>
            </a:endParaRPr>
          </a:p>
          <a:p>
            <a:pPr rtl="0" fontAlgn="ctr"/>
            <a:r>
              <a:rPr lang="en-US" sz="1200" kern="1200" dirty="0" smtClean="0">
                <a:solidFill>
                  <a:schemeClr val="tx1"/>
                </a:solidFill>
                <a:effectLst/>
                <a:latin typeface="+mn-lt"/>
                <a:ea typeface="+mn-ea"/>
                <a:cs typeface="+mn-cs"/>
              </a:rPr>
              <a:t>(18s) Now what else can we do?  Well, when we identify an object that seems to be taking a lot of bandwidth, we can fly over to it, hit another debug key, and filter our graph data to show us only data sent to the currently selected player, about </a:t>
            </a:r>
            <a:r>
              <a:rPr lang="en-US" sz="1200" i="1" kern="1200" dirty="0" smtClean="0">
                <a:solidFill>
                  <a:schemeClr val="tx1"/>
                </a:solidFill>
                <a:effectLst/>
                <a:latin typeface="+mn-lt"/>
                <a:ea typeface="+mn-ea"/>
                <a:cs typeface="+mn-cs"/>
              </a:rPr>
              <a:t>that</a:t>
            </a:r>
            <a:r>
              <a:rPr lang="en-US" sz="1200" kern="1200" dirty="0" smtClean="0">
                <a:solidFill>
                  <a:schemeClr val="tx1"/>
                </a:solidFill>
                <a:effectLst/>
                <a:latin typeface="+mn-lt"/>
                <a:ea typeface="+mn-ea"/>
                <a:cs typeface="+mn-cs"/>
              </a:rPr>
              <a:t> object.  [add 10s for ad-lib about the data shown]  </a:t>
            </a:r>
            <a:endParaRPr lang="en-US" dirty="0" smtClean="0">
              <a:effectLst/>
            </a:endParaRPr>
          </a:p>
          <a:p>
            <a:pPr rtl="0" fontAlgn="ctr"/>
            <a:r>
              <a:rPr lang="en-US" sz="1200" kern="1200" dirty="0" smtClean="0">
                <a:solidFill>
                  <a:schemeClr val="tx1"/>
                </a:solidFill>
                <a:effectLst/>
                <a:latin typeface="+mn-lt"/>
                <a:ea typeface="+mn-ea"/>
                <a:cs typeface="+mn-cs"/>
              </a:rPr>
              <a:t>(15s) We can even zoom in from this per-second level to a per-packet level, and show exactly which packets contained updates about this object, and which properties they were updating.</a:t>
            </a:r>
            <a:endParaRPr lang="en-US" dirty="0" smtClean="0">
              <a:effectLst/>
            </a:endParaRPr>
          </a:p>
          <a:p>
            <a:pPr rtl="0" fontAlgn="ctr"/>
            <a:r>
              <a:rPr lang="en-US" sz="1200" kern="1200" dirty="0" smtClean="0">
                <a:solidFill>
                  <a:schemeClr val="tx1"/>
                </a:solidFill>
                <a:effectLst/>
                <a:latin typeface="+mn-lt"/>
                <a:ea typeface="+mn-ea"/>
                <a:cs typeface="+mn-cs"/>
              </a:rPr>
              <a:t>(60s) This barely scratches the surface of what we can do in this toolset.  We can also filter the graph data in all kinds of ways.  We can look at the bandwidth used just by reliable network messages, or used just by object updates.   We can look at any combination of object types, property types, </a:t>
            </a:r>
            <a:r>
              <a:rPr lang="en-US" sz="1200" kern="1200" dirty="0" err="1" smtClean="0">
                <a:solidFill>
                  <a:schemeClr val="tx1"/>
                </a:solidFill>
                <a:effectLst/>
                <a:latin typeface="+mn-lt"/>
                <a:ea typeface="+mn-ea"/>
                <a:cs typeface="+mn-cs"/>
              </a:rPr>
              <a:t>etc</a:t>
            </a:r>
            <a:r>
              <a:rPr lang="en-US" sz="1200" kern="1200" dirty="0" smtClean="0">
                <a:solidFill>
                  <a:schemeClr val="tx1"/>
                </a:solidFill>
                <a:effectLst/>
                <a:latin typeface="+mn-lt"/>
                <a:ea typeface="+mn-ea"/>
                <a:cs typeface="+mn-cs"/>
              </a:rPr>
              <a:t>, combining the data along any axis.  We can show downstream data instead of upstream.  And we can replay it all over and over again.  What this adds up to is one-stop shopping for complete analysis of our bandwidth use.  This is how we reduced our bandwidth use by roughly 75% from Halo 3.</a:t>
            </a:r>
            <a:endParaRPr lang="en-US" dirty="0" smtClean="0">
              <a:effectLst/>
            </a:endParaRPr>
          </a:p>
          <a:p>
            <a:pPr lvl="1"/>
            <a:endParaRPr lang="en-US" dirty="0" smtClean="0"/>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69</a:t>
            </a:fld>
            <a:endParaRPr lang="en-US"/>
          </a:p>
        </p:txBody>
      </p:sp>
    </p:spTree>
    <p:extLst>
      <p:ext uri="{BB962C8B-B14F-4D97-AF65-F5344CB8AC3E}">
        <p14:creationId xmlns:p14="http://schemas.microsoft.com/office/powerpoint/2010/main" val="42438979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baseline="0" dirty="0" smtClean="0"/>
              <a:t>1:00</a:t>
            </a:r>
          </a:p>
          <a:p>
            <a:endParaRPr lang="en-US" baseline="0" dirty="0" smtClean="0"/>
          </a:p>
          <a:p>
            <a:r>
              <a:rPr lang="en-US" dirty="0" smtClean="0"/>
              <a:t>This is the high level problem we’re trying to solve.</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7</a:t>
            </a:fld>
            <a:endParaRPr lang="en-US"/>
          </a:p>
        </p:txBody>
      </p:sp>
    </p:spTree>
    <p:extLst>
      <p:ext uri="{BB962C8B-B14F-4D97-AF65-F5344CB8AC3E}">
        <p14:creationId xmlns:p14="http://schemas.microsoft.com/office/powerpoint/2010/main" val="274825020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:38</a:t>
            </a:r>
          </a:p>
          <a:p>
            <a:endParaRPr lang="en-US" dirty="0" smtClean="0"/>
          </a:p>
          <a:p>
            <a:r>
              <a:rPr lang="en-US" dirty="0" smtClean="0"/>
              <a:t>The first time we got our hands on this tool, we started producing reports</a:t>
            </a:r>
            <a:r>
              <a:rPr lang="en-US" baseline="0" dirty="0" smtClean="0"/>
              <a:t> like this.  T</a:t>
            </a:r>
            <a:r>
              <a:rPr lang="en-US" dirty="0" smtClean="0"/>
              <a:t>his is the baseline state</a:t>
            </a:r>
            <a:r>
              <a:rPr lang="en-US" baseline="0" dirty="0" smtClean="0"/>
              <a:t> during normal gameplay.  </a:t>
            </a:r>
          </a:p>
          <a:p>
            <a:endParaRPr lang="en-US" baseline="0" dirty="0" smtClean="0"/>
          </a:p>
        </p:txBody>
      </p:sp>
      <p:sp>
        <p:nvSpPr>
          <p:cNvPr id="4" name="Slide Number Placeholder 3"/>
          <p:cNvSpPr>
            <a:spLocks noGrp="1"/>
          </p:cNvSpPr>
          <p:nvPr>
            <p:ph type="sldNum" sz="quarter" idx="10"/>
          </p:nvPr>
        </p:nvSpPr>
        <p:spPr/>
        <p:txBody>
          <a:bodyPr/>
          <a:lstStyle/>
          <a:p>
            <a:fld id="{198D8066-0A8F-489F-8B52-C06FC6A7A668}" type="slidenum">
              <a:rPr lang="en-US" smtClean="0"/>
              <a:pPr/>
              <a:t>70</a:t>
            </a:fld>
            <a:endParaRPr lang="en-US"/>
          </a:p>
        </p:txBody>
      </p:sp>
    </p:spTree>
    <p:extLst>
      <p:ext uri="{BB962C8B-B14F-4D97-AF65-F5344CB8AC3E}">
        <p14:creationId xmlns:p14="http://schemas.microsoft.com/office/powerpoint/2010/main" val="20812865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1:27</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turned out to not be very useful information – most of the time, the game worked fine.  It turned out to be far more important to be able to deeply inspect specific rare situations than to be able to gather aggregate stats like this.</a:t>
            </a:r>
            <a:endParaRPr lang="en-US" dirty="0" smtClean="0"/>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71</a:t>
            </a:fld>
            <a:endParaRPr lang="en-US"/>
          </a:p>
        </p:txBody>
      </p:sp>
    </p:spTree>
    <p:extLst>
      <p:ext uri="{BB962C8B-B14F-4D97-AF65-F5344CB8AC3E}">
        <p14:creationId xmlns:p14="http://schemas.microsoft.com/office/powerpoint/2010/main" val="137294612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[12 minute section] [21</a:t>
            </a:r>
            <a:r>
              <a:rPr lang="en-US" baseline="0" dirty="0" smtClean="0"/>
              <a:t> minutes </a:t>
            </a:r>
            <a:r>
              <a:rPr lang="en-US" baseline="0" dirty="0" err="1" smtClean="0"/>
              <a:t>til</a:t>
            </a:r>
            <a:r>
              <a:rPr lang="en-US" baseline="0" dirty="0" smtClean="0"/>
              <a:t> questions]</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72</a:t>
            </a:fld>
            <a:endParaRPr lang="en-US"/>
          </a:p>
        </p:txBody>
      </p:sp>
    </p:spTree>
    <p:extLst>
      <p:ext uri="{BB962C8B-B14F-4D97-AF65-F5344CB8AC3E}">
        <p14:creationId xmlns:p14="http://schemas.microsoft.com/office/powerpoint/2010/main" val="219941772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eaLnBrk="1" fontAlgn="auto" hangingPunct="1">
              <a:spcAft>
                <a:spcPts val="0"/>
              </a:spcAft>
              <a:buFont typeface="Arial" pitchFamily="34" charset="0"/>
              <a:buNone/>
              <a:defRPr/>
            </a:pPr>
            <a:r>
              <a:rPr lang="en-US" sz="2400" dirty="0" smtClean="0"/>
              <a:t>2:05 -&gt; 1:30</a:t>
            </a:r>
          </a:p>
          <a:p>
            <a:pPr eaLnBrk="1" fontAlgn="auto" hangingPunct="1">
              <a:spcAft>
                <a:spcPts val="0"/>
              </a:spcAft>
              <a:buFont typeface="Arial" pitchFamily="34" charset="0"/>
              <a:buNone/>
              <a:defRPr/>
            </a:pPr>
            <a:endParaRPr lang="en-US" sz="2400" dirty="0" smtClean="0"/>
          </a:p>
          <a:p>
            <a:pPr eaLnBrk="1" fontAlgn="auto" hangingPunct="1">
              <a:spcAft>
                <a:spcPts val="0"/>
              </a:spcAft>
              <a:buFont typeface="Arial" pitchFamily="34" charset="0"/>
              <a:buChar char="•"/>
              <a:defRPr/>
            </a:pPr>
            <a:r>
              <a:rPr lang="en-US" sz="2400" dirty="0" smtClean="0"/>
              <a:t>Optimizations</a:t>
            </a:r>
          </a:p>
          <a:p>
            <a:pPr lvl="1" eaLnBrk="1" fontAlgn="auto" hangingPunct="1">
              <a:spcAft>
                <a:spcPts val="0"/>
              </a:spcAft>
              <a:buFont typeface="Arial" pitchFamily="34" charset="0"/>
              <a:buChar char="•"/>
              <a:defRPr/>
            </a:pPr>
            <a:r>
              <a:rPr lang="en-US" sz="2100" dirty="0" smtClean="0"/>
              <a:t>Don’t send desired facing angles (23 bits)</a:t>
            </a:r>
          </a:p>
          <a:p>
            <a:pPr lvl="2" eaLnBrk="1" fontAlgn="auto" hangingPunct="1">
              <a:spcAft>
                <a:spcPts val="0"/>
              </a:spcAft>
              <a:buFont typeface="Arial" pitchFamily="34" charset="0"/>
              <a:buChar char="•"/>
              <a:defRPr/>
            </a:pPr>
            <a:r>
              <a:rPr lang="en-US" sz="1900" dirty="0" smtClean="0"/>
              <a:t>They were duplicating a property that was already being replicated as part of unit state!</a:t>
            </a:r>
            <a:endParaRPr lang="en-US" sz="2800" dirty="0" smtClean="0"/>
          </a:p>
          <a:p>
            <a:pPr lvl="1" eaLnBrk="1" fontAlgn="auto" hangingPunct="1">
              <a:spcAft>
                <a:spcPts val="0"/>
              </a:spcAft>
              <a:buFont typeface="Arial" pitchFamily="34" charset="0"/>
              <a:buChar char="•"/>
              <a:defRPr/>
            </a:pPr>
            <a:r>
              <a:rPr lang="en-US" sz="2100" dirty="0" smtClean="0"/>
              <a:t>Don’t forward zoom level to clients (2 bits)</a:t>
            </a:r>
          </a:p>
          <a:p>
            <a:pPr lvl="2" eaLnBrk="1" fontAlgn="auto" hangingPunct="1">
              <a:spcAft>
                <a:spcPts val="0"/>
              </a:spcAft>
              <a:buFont typeface="Arial" pitchFamily="34" charset="0"/>
              <a:buChar char="•"/>
              <a:defRPr/>
            </a:pPr>
            <a:r>
              <a:rPr lang="en-US" sz="1900" dirty="0" smtClean="0"/>
              <a:t>Host needs to know for prioritization, but client’s don’t!</a:t>
            </a:r>
          </a:p>
          <a:p>
            <a:pPr lvl="1" eaLnBrk="1" fontAlgn="auto" hangingPunct="1">
              <a:spcAft>
                <a:spcPts val="0"/>
              </a:spcAft>
              <a:buFont typeface="Arial" pitchFamily="34" charset="0"/>
              <a:buChar char="•"/>
              <a:defRPr/>
            </a:pPr>
            <a:r>
              <a:rPr lang="en-US" sz="2100" dirty="0" smtClean="0"/>
              <a:t>Don’t forward unit weapon sets to clients (7 bits)</a:t>
            </a:r>
          </a:p>
          <a:p>
            <a:pPr lvl="2" eaLnBrk="1" fontAlgn="auto" hangingPunct="1">
              <a:spcAft>
                <a:spcPts val="0"/>
              </a:spcAft>
              <a:buFont typeface="Arial" pitchFamily="34" charset="0"/>
              <a:buChar char="•"/>
              <a:defRPr/>
            </a:pPr>
            <a:r>
              <a:rPr lang="en-US" sz="1900" dirty="0" smtClean="0"/>
              <a:t>Also a duplicate of already-replicated unit state</a:t>
            </a:r>
          </a:p>
          <a:p>
            <a:pPr lvl="1" eaLnBrk="1" fontAlgn="auto" hangingPunct="1">
              <a:spcAft>
                <a:spcPts val="0"/>
              </a:spcAft>
              <a:buFont typeface="Arial" pitchFamily="34" charset="0"/>
              <a:buChar char="•"/>
              <a:defRPr/>
            </a:pPr>
            <a:r>
              <a:rPr lang="en-US" sz="2100" dirty="0" smtClean="0"/>
              <a:t>Don’t send aim assist data if target is out of weapon’s maximum effective range (~25 bits in the worst case)</a:t>
            </a:r>
          </a:p>
          <a:p>
            <a:pPr lvl="2" eaLnBrk="1" fontAlgn="auto" hangingPunct="1">
              <a:spcAft>
                <a:spcPts val="0"/>
              </a:spcAft>
              <a:buFont typeface="Arial" pitchFamily="34" charset="0"/>
              <a:buChar char="•"/>
              <a:defRPr/>
            </a:pPr>
            <a:r>
              <a:rPr lang="en-US" sz="1900" dirty="0" smtClean="0"/>
              <a:t>Free</a:t>
            </a:r>
          </a:p>
          <a:p>
            <a:pPr lvl="1" eaLnBrk="1" fontAlgn="auto" hangingPunct="1">
              <a:spcAft>
                <a:spcPts val="0"/>
              </a:spcAft>
              <a:buFont typeface="Arial" pitchFamily="34" charset="0"/>
              <a:buChar char="•"/>
              <a:defRPr/>
            </a:pPr>
            <a:r>
              <a:rPr lang="en-US" sz="2100" dirty="0" smtClean="0"/>
              <a:t>Optimize aim assist vector + magnitude encoding (6 bits)</a:t>
            </a:r>
          </a:p>
          <a:p>
            <a:pPr lvl="2" eaLnBrk="1" fontAlgn="auto" hangingPunct="1">
              <a:spcAft>
                <a:spcPts val="0"/>
              </a:spcAft>
              <a:buFont typeface="Arial" pitchFamily="34" charset="0"/>
              <a:buChar char="•"/>
              <a:defRPr/>
            </a:pPr>
            <a:r>
              <a:rPr lang="en-US" sz="1900" dirty="0" smtClean="0"/>
              <a:t>Only needs to be precise to within a few inches @ 100 </a:t>
            </a:r>
            <a:r>
              <a:rPr lang="en-US" sz="1900" dirty="0" err="1" smtClean="0"/>
              <a:t>ft</a:t>
            </a:r>
            <a:r>
              <a:rPr lang="en-US" sz="1900" dirty="0" smtClean="0"/>
              <a:t> (only affects spew weapons!)</a:t>
            </a:r>
          </a:p>
          <a:p>
            <a:pPr lvl="1" eaLnBrk="1" fontAlgn="auto" hangingPunct="1">
              <a:spcAft>
                <a:spcPts val="0"/>
              </a:spcAft>
              <a:buFont typeface="Arial" pitchFamily="34" charset="0"/>
              <a:buChar char="•"/>
              <a:defRPr/>
            </a:pPr>
            <a:r>
              <a:rPr lang="en-US" sz="2100" dirty="0" smtClean="0"/>
              <a:t>Use fewer control context identifiers in non-forge games (2 bits)</a:t>
            </a:r>
          </a:p>
          <a:p>
            <a:pPr lvl="2" eaLnBrk="1" fontAlgn="auto" hangingPunct="1">
              <a:spcAft>
                <a:spcPts val="0"/>
              </a:spcAft>
              <a:buFont typeface="Arial" pitchFamily="34" charset="0"/>
              <a:buChar char="•"/>
              <a:defRPr/>
            </a:pPr>
            <a:r>
              <a:rPr lang="en-US" sz="1900" dirty="0" smtClean="0"/>
              <a:t>Unit switches happen less frequently</a:t>
            </a:r>
          </a:p>
          <a:p>
            <a:pPr lvl="1" eaLnBrk="1" fontAlgn="auto" hangingPunct="1">
              <a:spcAft>
                <a:spcPts val="0"/>
              </a:spcAft>
              <a:buFont typeface="Arial" pitchFamily="34" charset="0"/>
              <a:buChar char="•"/>
              <a:defRPr/>
            </a:pPr>
            <a:r>
              <a:rPr lang="en-US" sz="2100" dirty="0" smtClean="0"/>
              <a:t>Overlap encoded bit flags for mutually exclusive actions (this is getting extreme!) (2 bits)  Bipeds</a:t>
            </a:r>
            <a:r>
              <a:rPr lang="en-US" sz="2100" baseline="0" dirty="0" smtClean="0"/>
              <a:t> can’t boost and vehicles can’t jump, so have them share a bit on the wire, and interpret it based on whether the player is currently driving a vehicle.</a:t>
            </a:r>
            <a:endParaRPr lang="en-US" sz="4000" i="1" dirty="0" smtClean="0"/>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73</a:t>
            </a:fld>
            <a:endParaRPr lang="en-US"/>
          </a:p>
        </p:txBody>
      </p:sp>
    </p:spTree>
    <p:extLst>
      <p:ext uri="{BB962C8B-B14F-4D97-AF65-F5344CB8AC3E}">
        <p14:creationId xmlns:p14="http://schemas.microsoft.com/office/powerpoint/2010/main" val="366170199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3:29 -&gt; 1:30</a:t>
            </a:r>
          </a:p>
          <a:p>
            <a:endParaRPr lang="en-US" dirty="0" smtClean="0"/>
          </a:p>
          <a:p>
            <a:r>
              <a:rPr lang="en-US" dirty="0" smtClean="0"/>
              <a:t>Active</a:t>
            </a:r>
            <a:r>
              <a:rPr lang="en-US" baseline="0" dirty="0" smtClean="0"/>
              <a:t> e</a:t>
            </a:r>
            <a:r>
              <a:rPr lang="en-US" dirty="0" smtClean="0"/>
              <a:t>quipment</a:t>
            </a:r>
            <a:r>
              <a:rPr lang="en-US" baseline="0" dirty="0" smtClean="0"/>
              <a:t> (e.g. throwing out a shield drainer) was often </a:t>
            </a:r>
            <a:r>
              <a:rPr lang="en-US" baseline="0" dirty="0" err="1" smtClean="0"/>
              <a:t>laggy</a:t>
            </a:r>
            <a:r>
              <a:rPr lang="en-US" baseline="0" dirty="0" smtClean="0"/>
              <a:t> in large games, so a change was made to give equipment the same priority as projectiles.</a:t>
            </a:r>
          </a:p>
          <a:p>
            <a:endParaRPr lang="en-US" baseline="0" dirty="0" smtClean="0"/>
          </a:p>
          <a:p>
            <a:r>
              <a:rPr lang="en-US" baseline="0" dirty="0" smtClean="0"/>
              <a:t>The only problem was, this check did not only affect active equipment.</a:t>
            </a:r>
          </a:p>
          <a:p>
            <a:endParaRPr lang="en-US" baseline="0" dirty="0" smtClean="0"/>
          </a:p>
          <a:p>
            <a:r>
              <a:rPr lang="en-US" baseline="0" dirty="0" smtClean="0"/>
              <a:t>And idle grenades on the ground were of type “equipment” too.</a:t>
            </a:r>
          </a:p>
          <a:p>
            <a:endParaRPr lang="en-US" baseline="0" dirty="0" smtClean="0"/>
          </a:p>
          <a:p>
            <a:r>
              <a:rPr lang="en-US" baseline="0" dirty="0" smtClean="0"/>
              <a:t>Result: 4 grenades rolling gently to rest on a hill were equivalent in network cost and priority to 4 guided rockets in flight.</a:t>
            </a:r>
          </a:p>
          <a:p>
            <a:endParaRPr lang="en-US" baseline="0" dirty="0" smtClean="0"/>
          </a:p>
          <a:p>
            <a:r>
              <a:rPr lang="en-US" baseline="0" dirty="0" smtClean="0"/>
              <a:t>Unintended consequences coming together: water on some of our maps made this much, much worse.</a:t>
            </a:r>
          </a:p>
          <a:p>
            <a:endParaRPr lang="en-US" baseline="0" dirty="0" smtClean="0"/>
          </a:p>
          <a:p>
            <a:r>
              <a:rPr lang="en-US" baseline="0" dirty="0" smtClean="0"/>
              <a:t>This one-line fix freed up 50% of our bandwidth in many common cases</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74</a:t>
            </a:fld>
            <a:endParaRPr lang="en-US"/>
          </a:p>
        </p:txBody>
      </p:sp>
    </p:spTree>
    <p:extLst>
      <p:ext uri="{BB962C8B-B14F-4D97-AF65-F5344CB8AC3E}">
        <p14:creationId xmlns:p14="http://schemas.microsoft.com/office/powerpoint/2010/main" val="366170199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lvl="0"/>
            <a:r>
              <a:rPr lang="en-US" dirty="0" smtClean="0"/>
              <a:t>3:17 -&gt; 1:30</a:t>
            </a:r>
          </a:p>
          <a:p>
            <a:pPr lvl="0"/>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In Halo 3, we gave items some constant friction when they were rolling on the ground, to try to encourage them to come to a stop eventually (and avoid the single lowest point in the map gathering all the items).  This turned out to cause some degenerate cases when they were on steep hills – the friction would kick in on the hill, slow the item way down, but keep it in motion indefinitely.  In Reach,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On steep slopes, keep flying without any artificial friction, but on gentle slopes, ramp up friction rapidly, to near-infinite</a:t>
            </a:r>
            <a:r>
              <a:rPr lang="en-US" dirty="0" smtClean="0"/>
              <a:t> after a few seconds.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Reduces number of objects in motion, makes design happy too (dropped items easier to find).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Tweaking</a:t>
            </a:r>
            <a:r>
              <a:rPr lang="en-US" baseline="0" dirty="0" smtClean="0"/>
              <a:t> the game rules to help networking!</a:t>
            </a:r>
            <a:endParaRPr lang="en-US" dirty="0" smtClean="0"/>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75</a:t>
            </a:fld>
            <a:endParaRPr lang="en-US"/>
          </a:p>
        </p:txBody>
      </p:sp>
    </p:spTree>
    <p:extLst>
      <p:ext uri="{BB962C8B-B14F-4D97-AF65-F5344CB8AC3E}">
        <p14:creationId xmlns:p14="http://schemas.microsoft.com/office/powerpoint/2010/main" val="36617019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lvl="0"/>
            <a:r>
              <a:rPr lang="en-US" dirty="0" smtClean="0"/>
              <a:t>4:00 -&gt; 1:30</a:t>
            </a:r>
          </a:p>
          <a:p>
            <a:pPr lvl="0"/>
            <a:endParaRPr lang="en-US" dirty="0" smtClean="0"/>
          </a:p>
          <a:p>
            <a:pPr lvl="0"/>
            <a:r>
              <a:rPr lang="en-US" dirty="0" smtClean="0"/>
              <a:t>They often looked </a:t>
            </a:r>
            <a:r>
              <a:rPr lang="en-US" dirty="0" err="1" smtClean="0"/>
              <a:t>laggy</a:t>
            </a:r>
            <a:r>
              <a:rPr lang="en-US" dirty="0" smtClean="0"/>
              <a:t>, weren’t that accurate, and consumed a lot of bandwidth</a:t>
            </a:r>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76</a:t>
            </a:fld>
            <a:endParaRPr lang="en-US"/>
          </a:p>
        </p:txBody>
      </p:sp>
    </p:spTree>
    <p:extLst>
      <p:ext uri="{BB962C8B-B14F-4D97-AF65-F5344CB8AC3E}">
        <p14:creationId xmlns:p14="http://schemas.microsoft.com/office/powerpoint/2010/main" val="366170199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lvl="0"/>
            <a:r>
              <a:rPr lang="en-US" dirty="0" smtClean="0"/>
              <a:t>-&gt; 2:00</a:t>
            </a:r>
          </a:p>
          <a:p>
            <a:pPr lvl="0"/>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past games, ragdolls could affect gameplay.  Prevent ragdolls from affecting gameplay, then just sync initial state and allow simulation to diverge.</a:t>
            </a:r>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80</a:t>
            </a:fld>
            <a:endParaRPr lang="en-US"/>
          </a:p>
        </p:txBody>
      </p:sp>
    </p:spTree>
    <p:extLst>
      <p:ext uri="{BB962C8B-B14F-4D97-AF65-F5344CB8AC3E}">
        <p14:creationId xmlns:p14="http://schemas.microsoft.com/office/powerpoint/2010/main" val="366170199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lvl="0"/>
            <a:r>
              <a:rPr lang="en-US" dirty="0" smtClean="0"/>
              <a:t>7:09 -&gt; 3:00</a:t>
            </a:r>
          </a:p>
          <a:p>
            <a:pPr lvl="0"/>
            <a:endParaRPr lang="en-US" dirty="0" smtClean="0"/>
          </a:p>
          <a:p>
            <a:pPr lvl="0"/>
            <a:r>
              <a:rPr lang="en-US" baseline="0" dirty="0" smtClean="0"/>
              <a:t>We had a neat problem with high rate of fire weapons. We had special case networking for these weapons already – we don’t transmit the individual bullets, we transmit the fact that the gun is firing, and let everyone predict the rest. This was great for bandwidth use, and had acceptable artifacts.  However, it turned out that taking damage triggered networking data per-damage-event, or at least 15 times per second for machine guns!  We fixed this by optimizing the damage event encoding, and not sending it for very small individual bits of damage.</a:t>
            </a:r>
          </a:p>
          <a:p>
            <a:pPr lvl="0"/>
            <a:endParaRPr lang="en-US" baseline="0" dirty="0" smtClean="0"/>
          </a:p>
          <a:p>
            <a:pPr lvl="0"/>
            <a:r>
              <a:rPr lang="en-US" baseline="0" dirty="0" smtClean="0"/>
              <a:t>We had issues where non-gameplay networking data would rarely (every 10-30 seconds) send data and crowd out gameplay data.  We fixed this by forcing the non-gameplay data to trickle out over a longer period of time.</a:t>
            </a:r>
          </a:p>
          <a:p>
            <a:pPr lvl="0"/>
            <a:endParaRPr lang="en-US" baseline="0" dirty="0" smtClean="0"/>
          </a:p>
          <a:p>
            <a:pPr lvl="0"/>
            <a:r>
              <a:rPr lang="en-US" baseline="0" dirty="0" smtClean="0"/>
              <a:t>One last neat thing we found was caused by the fact that our replication system would ramp up priority over time in a very systematic way.  We had a pile of crates a few hundred meters away from the player – low priority.  A grenade goes off near them, and they all shift a couple inches.  The replication system gradually shifts up their priority as they get more and more out of date… and they all cross into “high priority” at the same time, because they were all moved at the same time!  This causes them to “take over” a couple of packets, starving out other </a:t>
            </a:r>
            <a:r>
              <a:rPr lang="en-US" baseline="0" dirty="0" err="1" smtClean="0"/>
              <a:t>sim</a:t>
            </a:r>
            <a:r>
              <a:rPr lang="en-US" baseline="0" dirty="0" smtClean="0"/>
              <a:t> data (nearby combat data).  We fixed this by limiting how many low-</a:t>
            </a:r>
            <a:r>
              <a:rPr lang="en-US" baseline="0" dirty="0" err="1" smtClean="0"/>
              <a:t>pri</a:t>
            </a:r>
            <a:r>
              <a:rPr lang="en-US" baseline="0" dirty="0" smtClean="0"/>
              <a:t> objects could receive maximum priority due to replication delay to 5 per packet.</a:t>
            </a:r>
          </a:p>
          <a:p>
            <a:pPr lvl="0"/>
            <a:endParaRPr lang="en-US" dirty="0" smtClean="0"/>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81</a:t>
            </a:fld>
            <a:endParaRPr lang="en-US"/>
          </a:p>
        </p:txBody>
      </p:sp>
    </p:spTree>
    <p:extLst>
      <p:ext uri="{BB962C8B-B14F-4D97-AF65-F5344CB8AC3E}">
        <p14:creationId xmlns:p14="http://schemas.microsoft.com/office/powerpoint/2010/main" val="366170199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:52</a:t>
            </a:r>
          </a:p>
          <a:p>
            <a:endParaRPr lang="en-US" dirty="0" smtClean="0"/>
          </a:p>
          <a:p>
            <a:r>
              <a:rPr lang="en-US" dirty="0" smtClean="0"/>
              <a:t>Then abuse those friendships!</a:t>
            </a:r>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82</a:t>
            </a:fld>
            <a:endParaRPr lang="en-US"/>
          </a:p>
        </p:txBody>
      </p:sp>
    </p:spTree>
    <p:extLst>
      <p:ext uri="{BB962C8B-B14F-4D97-AF65-F5344CB8AC3E}">
        <p14:creationId xmlns:p14="http://schemas.microsoft.com/office/powerpoint/2010/main" val="3072906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baseline="0" dirty="0" smtClean="0"/>
              <a:t>2:15-&gt;1:00 </a:t>
            </a:r>
          </a:p>
          <a:p>
            <a:endParaRPr lang="en-US" baseline="0" dirty="0" smtClean="0"/>
          </a:p>
          <a:p>
            <a:r>
              <a:rPr lang="en-US" baseline="0" dirty="0" smtClean="0"/>
              <a:t>So, given those definitions, there are a few proven ways to make gameplay networking simpler.  I’m not going to talk about each of these in detail, but be aware that the </a:t>
            </a:r>
            <a:r>
              <a:rPr lang="en-US" baseline="0" dirty="0" err="1" smtClean="0"/>
              <a:t>Bungie</a:t>
            </a:r>
            <a:r>
              <a:rPr lang="en-US" baseline="0" dirty="0" smtClean="0"/>
              <a:t> model that I’m going to show you is not the only answer, and for many games, you don’t need a system of this complexity.</a:t>
            </a:r>
          </a:p>
          <a:p>
            <a:endParaRPr lang="en-US" baseline="0" dirty="0" smtClean="0"/>
          </a:p>
          <a:p>
            <a:r>
              <a:rPr lang="en-US" baseline="0" dirty="0" smtClean="0"/>
              <a:t>[don’t read the rest]</a:t>
            </a:r>
          </a:p>
          <a:p>
            <a:endParaRPr lang="en-US" baseline="0" dirty="0" smtClean="0"/>
          </a:p>
          <a:p>
            <a:r>
              <a:rPr lang="en-US" baseline="0" dirty="0" smtClean="0"/>
              <a:t>There’s deterministic lockstep networking, which is quite simple in architecture.  No gameplay networking code!  All state is in sync automatically, as long as all peer simulations are proceeding in perfect deterministic sync.  Downside: input latency, making your engine deterministic is hard.  </a:t>
            </a:r>
          </a:p>
          <a:p>
            <a:endParaRPr lang="en-US" baseline="0" dirty="0" smtClean="0"/>
          </a:p>
          <a:p>
            <a:r>
              <a:rPr lang="en-US" baseline="0" dirty="0" smtClean="0"/>
              <a:t>Assuming you can’t use lockstep networking, you can still keep your life simple by implementing your state &amp; event networking with a fully reliable transport protocol.  This makes gameplay networking code fairly straightforward, because you don’t have issues with lost or out of order data. You can guarantee that the networked state as received by the remote machine will always be internally consistent.</a:t>
            </a:r>
          </a:p>
          <a:p>
            <a:endParaRPr lang="en-US" baseline="0" dirty="0" smtClean="0"/>
          </a:p>
          <a:p>
            <a:r>
              <a:rPr lang="en-US" baseline="0" dirty="0" smtClean="0"/>
              <a:t>You can make things even easier on yourself by always networking the same data regardless of the state of the network connections or the positions of the players in the game.  This reduces your test burden significantly.  You still have issues with delayed data, but </a:t>
            </a:r>
            <a:r>
              <a:rPr lang="en-US" baseline="0" dirty="0" err="1" smtClean="0"/>
              <a:t>but</a:t>
            </a:r>
            <a:r>
              <a:rPr lang="en-US" baseline="0" dirty="0" smtClean="0"/>
              <a:t> that’s a much simpler problem to solve than reordered or missing data.  </a:t>
            </a:r>
          </a:p>
          <a:p>
            <a:endParaRPr lang="en-US" baseline="0" dirty="0" smtClean="0"/>
          </a:p>
          <a:p>
            <a:r>
              <a:rPr lang="en-US" baseline="0" dirty="0" smtClean="0"/>
              <a:t>Future note: it is likely to be feasible soon for many types of games to network via raw video streaming.  If </a:t>
            </a:r>
            <a:r>
              <a:rPr lang="en-US" baseline="0" dirty="0" err="1" smtClean="0"/>
              <a:t>OnLive</a:t>
            </a:r>
            <a:r>
              <a:rPr lang="en-US" baseline="0" dirty="0" smtClean="0"/>
              <a:t>, </a:t>
            </a:r>
            <a:r>
              <a:rPr lang="en-US" baseline="0" dirty="0" err="1" smtClean="0"/>
              <a:t>Gaikai</a:t>
            </a:r>
            <a:r>
              <a:rPr lang="en-US" baseline="0" dirty="0" smtClean="0"/>
              <a:t>, </a:t>
            </a:r>
            <a:r>
              <a:rPr lang="en-US" baseline="0" dirty="0" err="1" smtClean="0"/>
              <a:t>etc</a:t>
            </a:r>
            <a:r>
              <a:rPr lang="en-US" baseline="0" dirty="0" smtClean="0"/>
              <a:t> can generate profitable pricing models, dedicated server games could implement gameplay networking with input passing and video streaming.  Determinism would no longer be necessary, making this an even easier form of lockstep networking.  Peer to peer still has compelling advantages in input latency and cost structure, especially for action games that don’t have subscription fees, but this mode is coming.</a:t>
            </a:r>
          </a:p>
          <a:p>
            <a:endParaRPr lang="en-US" baseline="0" dirty="0" smtClean="0"/>
          </a:p>
          <a:p>
            <a:r>
              <a:rPr lang="en-US" baseline="0" dirty="0" smtClean="0"/>
              <a:t>If you can fit one of these approaches in 64kbps or so, or you only run on LAN, or your game can tolerate input latency, do it this way!  You will spend man-weeks or man-months on networking instead of man years, and your game will work.</a:t>
            </a:r>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8</a:t>
            </a:fld>
            <a:endParaRPr lang="en-US"/>
          </a:p>
        </p:txBody>
      </p:sp>
    </p:spTree>
    <p:extLst>
      <p:ext uri="{BB962C8B-B14F-4D97-AF65-F5344CB8AC3E}">
        <p14:creationId xmlns:p14="http://schemas.microsoft.com/office/powerpoint/2010/main" val="274825020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[9 minute section]</a:t>
            </a:r>
          </a:p>
          <a:p>
            <a:endParaRPr lang="en-US" dirty="0" smtClean="0"/>
          </a:p>
          <a:p>
            <a:r>
              <a:rPr lang="en-US" dirty="0" smtClean="0"/>
              <a:t>:20</a:t>
            </a:r>
          </a:p>
          <a:p>
            <a:endParaRPr lang="en-US" dirty="0" smtClean="0"/>
          </a:p>
          <a:p>
            <a:r>
              <a:rPr lang="en-US" dirty="0" smtClean="0"/>
              <a:t>Ok,</a:t>
            </a:r>
            <a:r>
              <a:rPr lang="en-US" baseline="0" dirty="0" smtClean="0"/>
              <a:t> we’ve covered quite a lot at this point.  </a:t>
            </a:r>
          </a:p>
          <a:p>
            <a:endParaRPr lang="en-US" baseline="0" dirty="0" smtClean="0"/>
          </a:p>
          <a:p>
            <a:r>
              <a:rPr lang="en-US" baseline="0" dirty="0" smtClean="0"/>
              <a:t>Let’s look at some of the interesting tidbits and rules of thumb that we’ve gleaned from building three generations of online Halo.</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83</a:t>
            </a:fld>
            <a:endParaRPr lang="en-US"/>
          </a:p>
        </p:txBody>
      </p:sp>
    </p:spTree>
    <p:extLst>
      <p:ext uri="{BB962C8B-B14F-4D97-AF65-F5344CB8AC3E}">
        <p14:creationId xmlns:p14="http://schemas.microsoft.com/office/powerpoint/2010/main" val="368666000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2:49-&gt;2:00</a:t>
            </a:r>
          </a:p>
          <a:p>
            <a:endParaRPr lang="en-US" dirty="0" smtClean="0"/>
          </a:p>
          <a:p>
            <a:r>
              <a:rPr lang="en-US" sz="1200" kern="1200" baseline="0" dirty="0" smtClean="0">
                <a:solidFill>
                  <a:schemeClr val="tx1"/>
                </a:solidFill>
                <a:effectLst/>
                <a:latin typeface="+mn-lt"/>
                <a:ea typeface="+mn-ea"/>
                <a:cs typeface="+mn-cs"/>
              </a:rPr>
              <a:t>These are some hard numbers </a:t>
            </a:r>
            <a:r>
              <a:rPr lang="en-US" sz="1200" kern="1200" dirty="0" smtClean="0">
                <a:solidFill>
                  <a:schemeClr val="tx1"/>
                </a:solidFill>
                <a:effectLst/>
                <a:latin typeface="+mn-lt"/>
                <a:ea typeface="+mn-ea"/>
                <a:cs typeface="+mn-cs"/>
              </a:rPr>
              <a:t>I wish I’d had before I started working on Reach.  I’m just going to talk about a couple of these…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1kbps – this is a</a:t>
            </a:r>
            <a:r>
              <a:rPr lang="en-US" sz="1200" kern="1200" baseline="0" dirty="0" smtClean="0">
                <a:solidFill>
                  <a:schemeClr val="tx1"/>
                </a:solidFill>
                <a:effectLst/>
                <a:latin typeface="+mn-lt"/>
                <a:ea typeface="+mn-ea"/>
                <a:cs typeface="+mn-cs"/>
              </a:rPr>
              <a:t> very important number.  This is the total cost to describe everything one biped is doing to one remote machine, including weapon firing, transform updates, and other properties.  This amount of bandwidth gives us roughly a 10hz update rate on most properties.</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10hz</a:t>
            </a:r>
            <a:r>
              <a:rPr lang="en-US" sz="1200" kern="1200" baseline="0" dirty="0" smtClean="0">
                <a:solidFill>
                  <a:schemeClr val="tx1"/>
                </a:solidFill>
                <a:effectLst/>
                <a:latin typeface="+mn-lt"/>
                <a:ea typeface="+mn-ea"/>
                <a:cs typeface="+mn-cs"/>
              </a:rPr>
              <a:t> is enough for solid gameplay, but w</a:t>
            </a:r>
            <a:r>
              <a:rPr lang="en-US" dirty="0" smtClean="0"/>
              <a:t>e send at 30hz whenever possible to reduce action latency and</a:t>
            </a:r>
            <a:r>
              <a:rPr lang="en-US" baseline="0" dirty="0" smtClean="0"/>
              <a:t> allow players to react to the most up-to-date information possible</a:t>
            </a:r>
            <a:r>
              <a:rPr lang="en-US" dirty="0" smtClean="0"/>
              <a:t>.</a:t>
            </a:r>
            <a:r>
              <a:rPr lang="en-US" baseline="0" dirty="0" smtClean="0"/>
              <a:t>  We spent lots of time analyzing reaction times – how long does it take for a client to see another client’s weapon fire, given no wire latency?  Packet rate is the biggest contributor to additional latency.</a:t>
            </a:r>
            <a:endParaRPr lang="en-US" dirty="0" smtClean="0"/>
          </a:p>
          <a:p>
            <a:endParaRPr lang="en-US" dirty="0" smtClean="0"/>
          </a:p>
          <a:p>
            <a:r>
              <a:rPr lang="en-US" dirty="0" smtClean="0"/>
              <a:t>If</a:t>
            </a:r>
            <a:r>
              <a:rPr lang="en-US" baseline="0" dirty="0" smtClean="0"/>
              <a:t> you remember from the introductory goals slides, </a:t>
            </a:r>
            <a:r>
              <a:rPr lang="en-US" dirty="0" smtClean="0"/>
              <a:t>250kbps</a:t>
            </a:r>
            <a:r>
              <a:rPr lang="en-US" baseline="0" dirty="0" smtClean="0"/>
              <a:t> of host upload is well below our target going in of 384kbps of host upload, so we were very happy about that.</a:t>
            </a:r>
            <a:endParaRPr lang="en-US" dirty="0" smtClean="0"/>
          </a:p>
        </p:txBody>
      </p:sp>
      <p:sp>
        <p:nvSpPr>
          <p:cNvPr id="4" name="Slide Number Placeholder 3"/>
          <p:cNvSpPr>
            <a:spLocks noGrp="1"/>
          </p:cNvSpPr>
          <p:nvPr>
            <p:ph type="sldNum" sz="quarter" idx="10"/>
          </p:nvPr>
        </p:nvSpPr>
        <p:spPr/>
        <p:txBody>
          <a:bodyPr/>
          <a:lstStyle/>
          <a:p>
            <a:fld id="{198D8066-0A8F-489F-8B52-C06FC6A7A668}" type="slidenum">
              <a:rPr lang="en-US" smtClean="0"/>
              <a:pPr/>
              <a:t>84</a:t>
            </a:fld>
            <a:endParaRPr lang="en-US"/>
          </a:p>
        </p:txBody>
      </p:sp>
    </p:spTree>
    <p:extLst>
      <p:ext uri="{BB962C8B-B14F-4D97-AF65-F5344CB8AC3E}">
        <p14:creationId xmlns:p14="http://schemas.microsoft.com/office/powerpoint/2010/main" val="425967443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4:15 -&gt; 3:00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Think about these things too.</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Bandwidth probing is the practice of constantly observing the</a:t>
            </a:r>
            <a:r>
              <a:rPr lang="en-US" baseline="0" dirty="0" smtClean="0"/>
              <a:t> quality of the local </a:t>
            </a:r>
            <a:r>
              <a:rPr lang="en-US" dirty="0" smtClean="0"/>
              <a:t>connection to determine</a:t>
            </a:r>
            <a:r>
              <a:rPr lang="en-US" baseline="0" dirty="0" smtClean="0"/>
              <a:t> if it’s being flooded, and trying to use the maximum amount of bandwidth possible without overloading the connection, causing packet loss and massive latency spikes.</a:t>
            </a:r>
            <a:endParaRPr lang="en-US" dirty="0" smtClean="0"/>
          </a:p>
          <a:p>
            <a:endParaRPr lang="en-US" dirty="0" smtClean="0"/>
          </a:p>
          <a:p>
            <a:r>
              <a:rPr lang="en-US" baseline="0" dirty="0" smtClean="0"/>
              <a:t>You can store the results of your bandwidth probing during a game in persisted bandwidth records.  Then you can use those bandwidth records to select better hosts at game start!  This is a huge, huge factor controlling the quality of the end-user experience.</a:t>
            </a:r>
            <a:r>
              <a:rPr lang="en-US" dirty="0" smtClean="0"/>
              <a:t> </a:t>
            </a:r>
          </a:p>
          <a:p>
            <a:endParaRPr lang="en-US" dirty="0" smtClean="0"/>
          </a:p>
          <a:p>
            <a:r>
              <a:rPr lang="en-US" dirty="0" smtClean="0"/>
              <a:t>Host migration is what</a:t>
            </a:r>
            <a:r>
              <a:rPr lang="en-US" baseline="0" dirty="0" smtClean="0"/>
              <a:t> you need to do when your carefully-selected host peer drops from the game.  The alternative is game termination, which is no fun for anyone.  H</a:t>
            </a:r>
            <a:r>
              <a:rPr lang="en-US" dirty="0" smtClean="0"/>
              <a:t>ost migration gives you a</a:t>
            </a:r>
            <a:r>
              <a:rPr lang="en-US" baseline="0" dirty="0" smtClean="0"/>
              <a:t> saving throw against bad hosts, is a major security bulwark against host exploits, and saves games from player drops.  It’s also really, really, really hard, so plan it early.</a:t>
            </a:r>
            <a:endParaRPr lang="en-US" dirty="0" smtClean="0"/>
          </a:p>
          <a:p>
            <a:endParaRPr lang="en-US" dirty="0" smtClean="0"/>
          </a:p>
          <a:p>
            <a:r>
              <a:rPr lang="en-US" dirty="0" smtClean="0"/>
              <a:t>The public is very good at identifying perceived lag and finding glitches.</a:t>
            </a:r>
            <a:r>
              <a:rPr lang="en-US" baseline="0" dirty="0" smtClean="0"/>
              <a:t>  Tons of games are doing this now, you should too.</a:t>
            </a:r>
            <a:endParaRPr lang="en-US" dirty="0" smtClean="0"/>
          </a:p>
          <a:p>
            <a:endParaRPr lang="en-US" dirty="0" smtClean="0"/>
          </a:p>
          <a:p>
            <a:r>
              <a:rPr lang="en-US" dirty="0" smtClean="0"/>
              <a:t>Nothing substitutes for playing your game several</a:t>
            </a:r>
            <a:r>
              <a:rPr lang="en-US" baseline="0" dirty="0" smtClean="0"/>
              <a:t> times a week, even before it’s actually good.  Your networking will fail, and you want it to fail early and often, so you can ship something that mostly works.</a:t>
            </a:r>
          </a:p>
          <a:p>
            <a:endParaRPr lang="en-US" baseline="0" dirty="0" smtClean="0"/>
          </a:p>
          <a:p>
            <a:r>
              <a:rPr lang="en-US" baseline="0" dirty="0" smtClean="0"/>
              <a:t>Network testers are the guys who can focus on quality full-time.  Developers often get lost in feature development and algorithms.  Test keeps us honest, and makes sure that the player will have a good experience.</a:t>
            </a:r>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85</a:t>
            </a:fld>
            <a:endParaRPr lang="en-US"/>
          </a:p>
        </p:txBody>
      </p:sp>
    </p:spTree>
    <p:extLst>
      <p:ext uri="{BB962C8B-B14F-4D97-AF65-F5344CB8AC3E}">
        <p14:creationId xmlns:p14="http://schemas.microsoft.com/office/powerpoint/2010/main" val="389473773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:50</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Butcher &amp; House sketched </a:t>
            </a:r>
            <a:r>
              <a:rPr lang="en-US" dirty="0" err="1" smtClean="0"/>
              <a:t>Bungie’s</a:t>
            </a:r>
            <a:r>
              <a:rPr lang="en-US" dirty="0" smtClean="0"/>
              <a:t> overall networking and social architecture in their GDC ‘05 presentation, “Recreating The LAN Party Online”</a:t>
            </a:r>
          </a:p>
          <a:p>
            <a:endParaRPr lang="en-US" baseline="0" dirty="0" smtClean="0"/>
          </a:p>
          <a:p>
            <a:r>
              <a:rPr lang="en-US" baseline="0" dirty="0" smtClean="0"/>
              <a:t>The </a:t>
            </a:r>
            <a:r>
              <a:rPr lang="en-US" baseline="0" dirty="0" err="1" smtClean="0"/>
              <a:t>Frohnmayer</a:t>
            </a:r>
            <a:r>
              <a:rPr lang="en-US" baseline="0" dirty="0" smtClean="0"/>
              <a:t> and Gift paper goes through the replication protocol design in detail.  If you’re interested in adapting this core architecture, it’s a great resource.</a:t>
            </a:r>
          </a:p>
        </p:txBody>
      </p:sp>
      <p:sp>
        <p:nvSpPr>
          <p:cNvPr id="4" name="Slide Number Placeholder 3"/>
          <p:cNvSpPr>
            <a:spLocks noGrp="1"/>
          </p:cNvSpPr>
          <p:nvPr>
            <p:ph type="sldNum" sz="quarter" idx="10"/>
          </p:nvPr>
        </p:nvSpPr>
        <p:spPr/>
        <p:txBody>
          <a:bodyPr/>
          <a:lstStyle/>
          <a:p>
            <a:fld id="{198D8066-0A8F-489F-8B52-C06FC6A7A668}" type="slidenum">
              <a:rPr lang="en-US" smtClean="0"/>
              <a:pPr/>
              <a:t>86</a:t>
            </a:fld>
            <a:endParaRPr lang="en-US"/>
          </a:p>
        </p:txBody>
      </p:sp>
    </p:spTree>
    <p:extLst>
      <p:ext uri="{BB962C8B-B14F-4D97-AF65-F5344CB8AC3E}">
        <p14:creationId xmlns:p14="http://schemas.microsoft.com/office/powerpoint/2010/main" val="380333396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Many </a:t>
            </a:r>
            <a:r>
              <a:rPr lang="en-US" baseline="0" dirty="0" err="1" smtClean="0"/>
              <a:t>Bungie</a:t>
            </a:r>
            <a:r>
              <a:rPr lang="en-US" baseline="0" dirty="0" smtClean="0"/>
              <a:t> engineers, testers, designers, and </a:t>
            </a:r>
            <a:r>
              <a:rPr lang="en-US" baseline="0" dirty="0" err="1" smtClean="0"/>
              <a:t>playtesters</a:t>
            </a:r>
            <a:r>
              <a:rPr lang="en-US" baseline="0" dirty="0" smtClean="0"/>
              <a:t>, both past and present. These folks made utterly irreplaceable contributions to gameplay networking on Reach.</a:t>
            </a:r>
            <a:endParaRPr lang="en-US" dirty="0" smtClean="0"/>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87</a:t>
            </a:fld>
            <a:endParaRPr lang="en-US"/>
          </a:p>
        </p:txBody>
      </p:sp>
    </p:spTree>
    <p:extLst>
      <p:ext uri="{BB962C8B-B14F-4D97-AF65-F5344CB8AC3E}">
        <p14:creationId xmlns:p14="http://schemas.microsoft.com/office/powerpoint/2010/main" val="265878814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88</a:t>
            </a:fld>
            <a:endParaRPr lang="en-US"/>
          </a:p>
        </p:txBody>
      </p:sp>
    </p:spTree>
    <p:extLst>
      <p:ext uri="{BB962C8B-B14F-4D97-AF65-F5344CB8AC3E}">
        <p14:creationId xmlns:p14="http://schemas.microsoft.com/office/powerpoint/2010/main" val="269056975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89</a:t>
            </a:fld>
            <a:endParaRPr lang="en-US"/>
          </a:p>
        </p:txBody>
      </p:sp>
    </p:spTree>
    <p:extLst>
      <p:ext uri="{BB962C8B-B14F-4D97-AF65-F5344CB8AC3E}">
        <p14:creationId xmlns:p14="http://schemas.microsoft.com/office/powerpoint/2010/main" val="84193369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1:30</a:t>
            </a:r>
          </a:p>
          <a:p>
            <a:endParaRPr lang="en-US" dirty="0" smtClean="0"/>
          </a:p>
          <a:p>
            <a:r>
              <a:rPr lang="en-US" dirty="0" smtClean="0"/>
              <a:t>Current</a:t>
            </a:r>
            <a:r>
              <a:rPr lang="en-US" baseline="0" dirty="0" smtClean="0"/>
              <a:t> implementation is criticized for having too much boilerplate code when you want to network something new.</a:t>
            </a:r>
          </a:p>
          <a:p>
            <a:endParaRPr lang="en-US" baseline="0" dirty="0" smtClean="0"/>
          </a:p>
          <a:p>
            <a:r>
              <a:rPr lang="en-US" baseline="0" dirty="0" smtClean="0"/>
              <a:t>Also, networking something that is complex, but low bandwidth, is just as hard as networking something that is complex, but high bandwidth.  In other words, we force all networked use cases to take on the complexity burden imposed by the very efficient replication protocols.  In many cases, someone just wants to network something like a state machine, and they don’t want to have to think about making it cope with all the emergent permutations imposed by replication.  They just want their state machine to stay in sync on all peers, undergoing all the same state transitions in the same order, etc.  We want to make that sort of thing easier.</a:t>
            </a:r>
            <a:endParaRPr lang="en-US" dirty="0" smtClean="0"/>
          </a:p>
        </p:txBody>
      </p:sp>
      <p:sp>
        <p:nvSpPr>
          <p:cNvPr id="4" name="Slide Number Placeholder 3"/>
          <p:cNvSpPr>
            <a:spLocks noGrp="1"/>
          </p:cNvSpPr>
          <p:nvPr>
            <p:ph type="sldNum" sz="quarter" idx="10"/>
          </p:nvPr>
        </p:nvSpPr>
        <p:spPr/>
        <p:txBody>
          <a:bodyPr/>
          <a:lstStyle/>
          <a:p>
            <a:fld id="{198D8066-0A8F-489F-8B52-C06FC6A7A668}" type="slidenum">
              <a:rPr lang="en-US" smtClean="0"/>
              <a:pPr/>
              <a:t>90</a:t>
            </a:fld>
            <a:endParaRPr lang="en-US"/>
          </a:p>
        </p:txBody>
      </p:sp>
    </p:spTree>
    <p:extLst>
      <p:ext uri="{BB962C8B-B14F-4D97-AF65-F5344CB8AC3E}">
        <p14:creationId xmlns:p14="http://schemas.microsoft.com/office/powerpoint/2010/main" val="376679311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:30</a:t>
            </a:r>
          </a:p>
        </p:txBody>
      </p:sp>
      <p:sp>
        <p:nvSpPr>
          <p:cNvPr id="4" name="Slide Number Placeholder 3"/>
          <p:cNvSpPr>
            <a:spLocks noGrp="1"/>
          </p:cNvSpPr>
          <p:nvPr>
            <p:ph type="sldNum" sz="quarter" idx="10"/>
          </p:nvPr>
        </p:nvSpPr>
        <p:spPr/>
        <p:txBody>
          <a:bodyPr/>
          <a:lstStyle/>
          <a:p>
            <a:fld id="{198D8066-0A8F-489F-8B52-C06FC6A7A668}" type="slidenum">
              <a:rPr lang="en-US" smtClean="0"/>
              <a:pPr/>
              <a:t>91</a:t>
            </a:fld>
            <a:endParaRPr lang="en-US"/>
          </a:p>
        </p:txBody>
      </p:sp>
    </p:spTree>
    <p:extLst>
      <p:ext uri="{BB962C8B-B14F-4D97-AF65-F5344CB8AC3E}">
        <p14:creationId xmlns:p14="http://schemas.microsoft.com/office/powerpoint/2010/main" val="376679311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aseline="0" dirty="0" smtClean="0"/>
              <a:t>With that, thank you very much for your time, and I hope you’ve enjoyed the talk.</a:t>
            </a:r>
          </a:p>
        </p:txBody>
      </p:sp>
      <p:sp>
        <p:nvSpPr>
          <p:cNvPr id="4" name="Slide Number Placeholder 3"/>
          <p:cNvSpPr>
            <a:spLocks noGrp="1"/>
          </p:cNvSpPr>
          <p:nvPr>
            <p:ph type="sldNum" sz="quarter" idx="10"/>
          </p:nvPr>
        </p:nvSpPr>
        <p:spPr/>
        <p:txBody>
          <a:bodyPr/>
          <a:lstStyle/>
          <a:p>
            <a:fld id="{F6AA3CBD-E0B7-46FC-A6B0-58739D2B59F9}" type="slidenum">
              <a:rPr lang="en-US" smtClean="0"/>
              <a:pPr/>
              <a:t>92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1:15</a:t>
            </a:r>
          </a:p>
          <a:p>
            <a:endParaRPr lang="en-US" baseline="0" dirty="0" smtClean="0"/>
          </a:p>
          <a:p>
            <a:r>
              <a:rPr lang="en-US" baseline="0" dirty="0" smtClean="0"/>
              <a:t>Enormously complex simulation.</a:t>
            </a:r>
          </a:p>
        </p:txBody>
      </p:sp>
      <p:sp>
        <p:nvSpPr>
          <p:cNvPr id="4" name="Slide Number Placeholder 3"/>
          <p:cNvSpPr>
            <a:spLocks noGrp="1"/>
          </p:cNvSpPr>
          <p:nvPr>
            <p:ph type="sldNum" sz="quarter" idx="10"/>
          </p:nvPr>
        </p:nvSpPr>
        <p:spPr/>
        <p:txBody>
          <a:bodyPr/>
          <a:lstStyle/>
          <a:p>
            <a:fld id="{198D8066-0A8F-489F-8B52-C06FC6A7A668}" type="slidenum">
              <a:rPr lang="en-US" smtClean="0"/>
              <a:pPr/>
              <a:t>9</a:t>
            </a:fld>
            <a:endParaRPr lang="en-US"/>
          </a:p>
        </p:txBody>
      </p:sp>
    </p:spTree>
    <p:extLst>
      <p:ext uri="{BB962C8B-B14F-4D97-AF65-F5344CB8AC3E}">
        <p14:creationId xmlns:p14="http://schemas.microsoft.com/office/powerpoint/2010/main" val="340435405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RIP</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93</a:t>
            </a:fld>
            <a:endParaRPr lang="en-US"/>
          </a:p>
        </p:txBody>
      </p:sp>
    </p:spTree>
    <p:extLst>
      <p:ext uri="{BB962C8B-B14F-4D97-AF65-F5344CB8AC3E}">
        <p14:creationId xmlns:p14="http://schemas.microsoft.com/office/powerpoint/2010/main" val="427176960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2:57</a:t>
            </a:r>
          </a:p>
          <a:p>
            <a:endParaRPr lang="en-US" dirty="0" smtClean="0"/>
          </a:p>
          <a:p>
            <a:r>
              <a:rPr lang="en-US" dirty="0" smtClean="0"/>
              <a:t>I know I wrote</a:t>
            </a:r>
            <a:r>
              <a:rPr lang="en-US" baseline="0" dirty="0" smtClean="0"/>
              <a:t> </a:t>
            </a:r>
            <a:r>
              <a:rPr lang="en-US" dirty="0" smtClean="0"/>
              <a:t>in the talk description that</a:t>
            </a:r>
            <a:r>
              <a:rPr lang="en-US" baseline="0" dirty="0" smtClean="0"/>
              <a:t> there would be no math, and e</a:t>
            </a:r>
            <a:r>
              <a:rPr lang="en-US" dirty="0" smtClean="0"/>
              <a:t>ncoding</a:t>
            </a:r>
            <a:r>
              <a:rPr lang="en-US" baseline="0" dirty="0" smtClean="0"/>
              <a:t> is almost a low level detail, but if you ignore it you’re leaving quality on the table, so let’s run through the basics really quickly.</a:t>
            </a:r>
          </a:p>
          <a:p>
            <a:endParaRPr lang="en-US" baseline="0" dirty="0" smtClean="0"/>
          </a:p>
          <a:p>
            <a:r>
              <a:rPr lang="en-US" baseline="0" dirty="0" smtClean="0"/>
              <a:t>For float quantization, you can support variable levels of precision if you want to get fancy.  Also useful is logarithmic encoding (transform to logarithmic domain before encoding).  This concentrates precision near the base of your encoding range (i.e. small values are precise and large values have large encoding error).  This is very frequently exactly what you want!</a:t>
            </a:r>
          </a:p>
          <a:p>
            <a:endParaRPr lang="en-US" baseline="0" dirty="0" smtClean="0"/>
          </a:p>
          <a:p>
            <a:r>
              <a:rPr lang="en-US" baseline="0" dirty="0" smtClean="0"/>
              <a:t>Position and vector encoding can get very fancy.  We use an arithmetic encoding method for unit vectors that takes advantage of fractional bits – that kind of thing is worth it just because these data types make up so much of your bandwidth use.</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94</a:t>
            </a:fld>
            <a:endParaRPr lang="en-US"/>
          </a:p>
        </p:txBody>
      </p:sp>
    </p:spTree>
    <p:extLst>
      <p:ext uri="{BB962C8B-B14F-4D97-AF65-F5344CB8AC3E}">
        <p14:creationId xmlns:p14="http://schemas.microsoft.com/office/powerpoint/2010/main" val="119648415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95</a:t>
            </a:fld>
            <a:endParaRPr lang="en-US"/>
          </a:p>
        </p:txBody>
      </p:sp>
    </p:spTree>
    <p:extLst>
      <p:ext uri="{BB962C8B-B14F-4D97-AF65-F5344CB8AC3E}">
        <p14:creationId xmlns:p14="http://schemas.microsoft.com/office/powerpoint/2010/main" val="280800631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Our gameplay</a:t>
            </a:r>
            <a:r>
              <a:rPr lang="en-US" sz="1200" kern="1200" baseline="0" dirty="0" smtClean="0">
                <a:solidFill>
                  <a:schemeClr val="tx1"/>
                </a:solidFill>
                <a:effectLst/>
                <a:latin typeface="+mn-lt"/>
                <a:ea typeface="+mn-ea"/>
                <a:cs typeface="+mn-cs"/>
              </a:rPr>
              <a:t> networking patterns for Halo games have always been very manual – lots of code hand-built by engineers, very little automatic functionality.  This approach copes with the need to inject custom code to compensate for the unreliable nature of our replication protocols – you need to be able to do highly custom stuff to keep your game functioning when you’re missing all kinds of data.  However, this means networking new mechanics is a ton of work.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Script-driven or highly automatic low level networking is great for prototyping,</a:t>
            </a:r>
            <a:r>
              <a:rPr lang="en-US" sz="1200" kern="1200" baseline="0" dirty="0" smtClean="0">
                <a:solidFill>
                  <a:schemeClr val="tx1"/>
                </a:solidFill>
                <a:effectLst/>
                <a:latin typeface="+mn-lt"/>
                <a:ea typeface="+mn-ea"/>
                <a:cs typeface="+mn-cs"/>
              </a:rPr>
              <a:t> but because inspection &amp; debugging are so difficult, you can quickly find yourself snowed under by serious but non-fatal bugs.  The game networking will just limp along, never quite failing, but never feeling solid.</a:t>
            </a:r>
          </a:p>
          <a:p>
            <a:endParaRPr lang="en-US" sz="1200" kern="1200" baseline="0" dirty="0" smtClean="0">
              <a:solidFill>
                <a:schemeClr val="tx1"/>
              </a:solidFill>
              <a:effectLst/>
              <a:latin typeface="+mn-lt"/>
              <a:ea typeface="+mn-ea"/>
              <a:cs typeface="+mn-cs"/>
            </a:endParaRPr>
          </a:p>
          <a:p>
            <a:pPr marL="0" marR="0" lvl="2"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Networking 'fails' in a very analog way, so it's important to avoid giving people unconstrained access to it</a:t>
            </a:r>
          </a:p>
          <a:p>
            <a:pPr marL="0" marR="0" lvl="2"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2"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We are</a:t>
            </a:r>
            <a:r>
              <a:rPr lang="en-US" sz="1200" kern="1200" baseline="0" dirty="0" smtClean="0">
                <a:solidFill>
                  <a:schemeClr val="tx1"/>
                </a:solidFill>
                <a:effectLst/>
                <a:latin typeface="+mn-lt"/>
                <a:ea typeface="+mn-ea"/>
                <a:cs typeface="+mn-cs"/>
              </a:rPr>
              <a:t> planning </a:t>
            </a:r>
            <a:r>
              <a:rPr lang="en-US" sz="1200" kern="1200" dirty="0" smtClean="0">
                <a:solidFill>
                  <a:schemeClr val="tx1"/>
                </a:solidFill>
                <a:effectLst/>
                <a:latin typeface="+mn-lt"/>
                <a:ea typeface="+mn-ea"/>
                <a:cs typeface="+mn-cs"/>
              </a:rPr>
              <a:t>to move a</a:t>
            </a:r>
            <a:r>
              <a:rPr lang="en-US" sz="1200" kern="1200" baseline="0" dirty="0" smtClean="0">
                <a:solidFill>
                  <a:schemeClr val="tx1"/>
                </a:solidFill>
                <a:effectLst/>
                <a:latin typeface="+mn-lt"/>
                <a:ea typeface="+mn-ea"/>
                <a:cs typeface="+mn-cs"/>
              </a:rPr>
              <a:t> bit away from the hand-built paradigm on our next project.  It’s a tough architectural problem though, because we do still need to be able to inject arbitrarily complex code in all kinds of places (applying new state data to an object, processing RPCs, </a:t>
            </a:r>
            <a:r>
              <a:rPr lang="en-US" sz="1200" kern="1200" baseline="0" dirty="0" err="1" smtClean="0">
                <a:solidFill>
                  <a:schemeClr val="tx1"/>
                </a:solidFill>
                <a:effectLst/>
                <a:latin typeface="+mn-lt"/>
                <a:ea typeface="+mn-ea"/>
                <a:cs typeface="+mn-cs"/>
              </a:rPr>
              <a:t>etc</a:t>
            </a:r>
            <a:r>
              <a:rPr lang="en-US" sz="1200" kern="1200" baseline="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96</a:t>
            </a:fld>
            <a:endParaRPr lang="en-US"/>
          </a:p>
        </p:txBody>
      </p:sp>
    </p:spTree>
    <p:extLst>
      <p:ext uri="{BB962C8B-B14F-4D97-AF65-F5344CB8AC3E}">
        <p14:creationId xmlns:p14="http://schemas.microsoft.com/office/powerpoint/2010/main" val="202377941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2:57</a:t>
            </a:r>
          </a:p>
          <a:p>
            <a:endParaRPr lang="en-US" dirty="0" smtClean="0"/>
          </a:p>
          <a:p>
            <a:r>
              <a:rPr lang="en-US" dirty="0" smtClean="0"/>
              <a:t>[diagram instead of initial bullet point – this can be represented in a diagram much</a:t>
            </a:r>
            <a:r>
              <a:rPr lang="en-US" baseline="0" dirty="0" smtClean="0"/>
              <a:t> more clearly</a:t>
            </a:r>
            <a:r>
              <a:rPr lang="en-US" dirty="0" smtClean="0"/>
              <a:t>]</a:t>
            </a:r>
          </a:p>
          <a:p>
            <a:endParaRPr lang="en-US" dirty="0" smtClean="0"/>
          </a:p>
          <a:p>
            <a:r>
              <a:rPr lang="en-US" dirty="0" smtClean="0"/>
              <a:t>1%</a:t>
            </a:r>
            <a:r>
              <a:rPr lang="en-US" baseline="0" dirty="0" smtClean="0"/>
              <a:t> of bandwidth was not worth it at all.</a:t>
            </a:r>
            <a:endParaRPr lang="en-US" dirty="0" smtClean="0"/>
          </a:p>
          <a:p>
            <a:endParaRPr lang="en-US" dirty="0" smtClean="0"/>
          </a:p>
          <a:p>
            <a:r>
              <a:rPr lang="en-US" dirty="0" smtClean="0"/>
              <a:t>Debugging/support cases: </a:t>
            </a:r>
          </a:p>
          <a:p>
            <a:endParaRPr lang="en-US" dirty="0" smtClean="0"/>
          </a:p>
          <a:p>
            <a:r>
              <a:rPr lang="en-US" dirty="0" smtClean="0"/>
              <a:t>Still had</a:t>
            </a:r>
            <a:r>
              <a:rPr lang="en-US" baseline="0" dirty="0" smtClean="0"/>
              <a:t> to handle edge cases where the number of entities of a given type overflowed its bucket size (our Forge editor lets players do crazy things).  So we added a system to dynamically fall back to naïve non-bucket encoding when necessary.</a:t>
            </a:r>
          </a:p>
          <a:p>
            <a:endParaRPr lang="en-US" baseline="0" dirty="0" smtClean="0"/>
          </a:p>
          <a:p>
            <a:r>
              <a:rPr lang="en-US" baseline="0" dirty="0" smtClean="0"/>
              <a:t>This worked great in 99% of cases, but we had rare bugs right around the transition point due to processing out of order packets.  We had to hack up our code to make the original simple idea actually work in the real world.</a:t>
            </a:r>
          </a:p>
          <a:p>
            <a:endParaRPr lang="en-US" baseline="0" dirty="0" smtClean="0"/>
          </a:p>
          <a:p>
            <a:r>
              <a:rPr lang="en-US" baseline="0" dirty="0" smtClean="0"/>
              <a:t>We also had to add inspection tools to find out when we were overflowing the buckets, and we did support work late in the project to calibrate the bucket sizes to retain the bandwidth gain.</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97</a:t>
            </a:fld>
            <a:endParaRPr lang="en-US"/>
          </a:p>
        </p:txBody>
      </p:sp>
    </p:spTree>
    <p:extLst>
      <p:ext uri="{BB962C8B-B14F-4D97-AF65-F5344CB8AC3E}">
        <p14:creationId xmlns:p14="http://schemas.microsoft.com/office/powerpoint/2010/main" val="5373397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example, we</a:t>
            </a:r>
            <a:r>
              <a:rPr lang="en-US" baseline="0" dirty="0" smtClean="0"/>
              <a:t> had a bug in the Alpha that sometimes would cause players to very rarely play vehicle entry animations twice.  Now, the entry animations are purely cosmetic, and you can fully control the vehicle while playing the entry animation, so this was a very minor bug in terms of its effects on the real underlying game.  However, we received tremendous negative feedback on it from playtests.  Players felt that they were experiencing terrible “lag”, and reported vehicles being “</a:t>
            </a:r>
            <a:r>
              <a:rPr lang="en-US" baseline="0" dirty="0" err="1" smtClean="0"/>
              <a:t>glitchy</a:t>
            </a:r>
            <a:r>
              <a:rPr lang="en-US" baseline="0" dirty="0" smtClean="0"/>
              <a:t>” or “unreliable”.</a:t>
            </a:r>
          </a:p>
        </p:txBody>
      </p:sp>
      <p:sp>
        <p:nvSpPr>
          <p:cNvPr id="4" name="Slide Number Placeholder 3"/>
          <p:cNvSpPr>
            <a:spLocks noGrp="1"/>
          </p:cNvSpPr>
          <p:nvPr>
            <p:ph type="sldNum" sz="quarter" idx="10"/>
          </p:nvPr>
        </p:nvSpPr>
        <p:spPr/>
        <p:txBody>
          <a:bodyPr/>
          <a:lstStyle/>
          <a:p>
            <a:fld id="{198D8066-0A8F-489F-8B52-C06FC6A7A668}" type="slidenum">
              <a:rPr lang="en-US" smtClean="0"/>
              <a:pPr/>
              <a:t>98</a:t>
            </a:fld>
            <a:endParaRPr lang="en-US"/>
          </a:p>
        </p:txBody>
      </p:sp>
    </p:spTree>
    <p:extLst>
      <p:ext uri="{BB962C8B-B14F-4D97-AF65-F5344CB8AC3E}">
        <p14:creationId xmlns:p14="http://schemas.microsoft.com/office/powerpoint/2010/main" val="31523052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 - look like they break a real rule, actually break a real rule</a:t>
            </a:r>
          </a:p>
          <a:p>
            <a:r>
              <a:rPr lang="en-US" baseline="0" dirty="0" smtClean="0"/>
              <a:t> - look like they break a real rule, do not actually break a real rule</a:t>
            </a:r>
          </a:p>
          <a:p>
            <a:r>
              <a:rPr lang="en-US" baseline="0" dirty="0" smtClean="0"/>
              <a:t> - do not look like they break a real rule, but actually break a real rule</a:t>
            </a:r>
          </a:p>
          <a:p>
            <a:r>
              <a:rPr lang="en-US" baseline="0" dirty="0" smtClean="0"/>
              <a:t> - look like they break a perceived rule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All glitch types need to be fixed, in approximately this order of priority (2/3 are interesting).</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99</a:t>
            </a:fld>
            <a:endParaRPr lang="en-US"/>
          </a:p>
        </p:txBody>
      </p:sp>
    </p:spTree>
    <p:extLst>
      <p:ext uri="{BB962C8B-B14F-4D97-AF65-F5344CB8AC3E}">
        <p14:creationId xmlns:p14="http://schemas.microsoft.com/office/powerpoint/2010/main" val="373484536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&lt;quote from bug 32846</a:t>
            </a:r>
            <a:r>
              <a:rPr lang="en-US" baseline="0" dirty="0" smtClean="0"/>
              <a:t>&gt;</a:t>
            </a:r>
            <a:endParaRPr lang="en-US" dirty="0" smtClean="0"/>
          </a:p>
          <a:p>
            <a:r>
              <a:rPr lang="en-US" sz="1200" kern="1200" dirty="0" smtClean="0">
                <a:solidFill>
                  <a:schemeClr val="tx1"/>
                </a:solidFill>
                <a:latin typeface="+mn-lt"/>
                <a:ea typeface="+mn-ea"/>
                <a:cs typeface="+mn-cs"/>
              </a:rPr>
              <a:t>===== Resolved as Fixed by </a:t>
            </a:r>
            <a:r>
              <a:rPr lang="en-US" sz="1200" kern="1200" dirty="0" err="1" smtClean="0">
                <a:solidFill>
                  <a:schemeClr val="tx1"/>
                </a:solidFill>
                <a:latin typeface="+mn-lt"/>
                <a:ea typeface="+mn-ea"/>
                <a:cs typeface="+mn-cs"/>
              </a:rPr>
              <a:t>daldridge</a:t>
            </a:r>
            <a:r>
              <a:rPr lang="en-US" sz="1200" kern="1200" dirty="0" smtClean="0">
                <a:solidFill>
                  <a:schemeClr val="tx1"/>
                </a:solidFill>
                <a:latin typeface="+mn-lt"/>
                <a:ea typeface="+mn-ea"/>
                <a:cs typeface="+mn-cs"/>
              </a:rPr>
              <a:t> in 09746 on 04/12/2010 10:36AM =====</a:t>
            </a:r>
          </a:p>
          <a:p>
            <a:r>
              <a:rPr lang="en-US" sz="1200" kern="1200" dirty="0" smtClean="0">
                <a:solidFill>
                  <a:schemeClr val="tx1"/>
                </a:solidFill>
                <a:latin typeface="+mn-lt"/>
                <a:ea typeface="+mn-ea"/>
                <a:cs typeface="+mn-cs"/>
              </a:rPr>
              <a:t> --&gt; </a:t>
            </a:r>
            <a:r>
              <a:rPr lang="en-US" sz="1200" kern="1200" dirty="0" err="1" smtClean="0">
                <a:solidFill>
                  <a:schemeClr val="tx1"/>
                </a:solidFill>
                <a:latin typeface="+mn-lt"/>
                <a:ea typeface="+mn-ea"/>
                <a:cs typeface="+mn-cs"/>
              </a:rPr>
              <a:t>AssignedTo</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daldridge</a:t>
            </a:r>
            <a:r>
              <a:rPr lang="en-US" sz="1200" kern="1200" dirty="0" smtClean="0">
                <a:solidFill>
                  <a:schemeClr val="tx1"/>
                </a:solidFill>
                <a:latin typeface="+mn-lt"/>
                <a:ea typeface="+mn-ea"/>
                <a:cs typeface="+mn-cs"/>
              </a:rPr>
              <a:t> -&gt; [redacted]</a:t>
            </a:r>
          </a:p>
          <a:p>
            <a:r>
              <a:rPr lang="en-US" sz="1200" kern="1200" dirty="0" smtClean="0">
                <a:solidFill>
                  <a:schemeClr val="tx1"/>
                </a:solidFill>
                <a:latin typeface="+mn-lt"/>
                <a:ea typeface="+mn-ea"/>
                <a:cs typeface="+mn-cs"/>
              </a:rPr>
              <a:t>Would be sweet to regress this when you get back to main.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To repro, you need an unshielded guy to melee after a still-shielded guy (so that the unshielded guy reaches his strike frame after the still-shielded guy triggers a melee contest on the host).  The unshielded guy must be a client.  The melees need to be fairly closely timed, or you need some latency to make it easier (because the unshielded guy needs to reach his strike frame after he's dead on the host, but before he dies on his own box).</a:t>
            </a:r>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100</a:t>
            </a:fld>
            <a:endParaRPr lang="en-US"/>
          </a:p>
        </p:txBody>
      </p:sp>
    </p:spTree>
    <p:extLst>
      <p:ext uri="{BB962C8B-B14F-4D97-AF65-F5344CB8AC3E}">
        <p14:creationId xmlns:p14="http://schemas.microsoft.com/office/powerpoint/2010/main" val="332171395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8D8066-0A8F-489F-8B52-C06FC6A7A668}" type="slidenum">
              <a:rPr lang="en-US" smtClean="0"/>
              <a:pPr/>
              <a:t>101</a:t>
            </a:fld>
            <a:endParaRPr lang="en-US"/>
          </a:p>
        </p:txBody>
      </p:sp>
    </p:spTree>
    <p:extLst>
      <p:ext uri="{BB962C8B-B14F-4D97-AF65-F5344CB8AC3E}">
        <p14:creationId xmlns:p14="http://schemas.microsoft.com/office/powerpoint/2010/main" val="3686660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bg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p>
            <a:endParaRPr lang="en-US" dirty="0"/>
          </a:p>
        </p:txBody>
      </p:sp>
    </p:spTree>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endParaRPr lang="en-US" dirty="0"/>
          </a:p>
        </p:txBody>
      </p:sp>
    </p:spTree>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074194"/>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038350"/>
            <a:ext cx="7772400" cy="1125140"/>
          </a:xfrm>
        </p:spPr>
        <p:txBody>
          <a:bodyPr anchor="b"/>
          <a:lstStyle>
            <a:lvl1pPr marL="0" indent="0">
              <a:buNone/>
              <a:defRPr sz="2000">
                <a:solidFill>
                  <a:schemeClr val="bg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p>
            <a:endParaRPr lang="en-US"/>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p:txBody>
          <a:bodyPr/>
          <a:lstStyle/>
          <a:p>
            <a:endParaRPr lang="en-US"/>
          </a:p>
        </p:txBody>
      </p:sp>
    </p:spTree>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Tree>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a:p>
        </p:txBody>
      </p:sp>
    </p:spTree>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a:p>
        </p:txBody>
      </p:sp>
    </p:spTree>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sharpenSoften amount="-20000"/>
                    </a14:imgEffect>
                    <a14:imgEffect>
                      <a14:saturation sat="20000"/>
                    </a14:imgEffect>
                    <a14:imgEffect>
                      <a14:brightnessContrast bright="-31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2702AFB-0A4F-4F00-A18C-B95AF0177E00}" type="slidenum">
              <a:rPr lang="en-US" smtClean="0"/>
              <a:pPr/>
              <a:t>‹#›</a:t>
            </a:fld>
            <a:endParaRPr lang="en-US" dirty="0"/>
          </a:p>
        </p:txBody>
      </p:sp>
      <p:pic>
        <p:nvPicPr>
          <p:cNvPr id="7" name="Picture 6" descr="BungieLogo_RGB_light-on-transp_962x722-LARGE.png"/>
          <p:cNvPicPr>
            <a:picLocks noChangeAspect="1"/>
          </p:cNvPicPr>
          <p:nvPr/>
        </p:nvPicPr>
        <p:blipFill>
          <a:blip r:embed="rId15" cstate="print">
            <a:lum bright="-37000"/>
          </a:blip>
          <a:stretch>
            <a:fillRect/>
          </a:stretch>
        </p:blipFill>
        <p:spPr>
          <a:xfrm>
            <a:off x="7848600" y="4382371"/>
            <a:ext cx="1648695" cy="1237379"/>
          </a:xfrm>
          <a:prstGeom prst="rect">
            <a:avLst/>
          </a:prstGeom>
        </p:spPr>
      </p:pic>
      <p:pic>
        <p:nvPicPr>
          <p:cNvPr id="8" name="Picture 7" descr="BungieLogo_RGB_light-on-transp_962x722-LARGE.png"/>
          <p:cNvPicPr>
            <a:picLocks noChangeAspect="1"/>
          </p:cNvPicPr>
          <p:nvPr/>
        </p:nvPicPr>
        <p:blipFill>
          <a:blip r:embed="rId15" cstate="print">
            <a:lum bright="-37000"/>
          </a:blip>
          <a:stretch>
            <a:fillRect/>
          </a:stretch>
        </p:blipFill>
        <p:spPr>
          <a:xfrm>
            <a:off x="7848600" y="4382371"/>
            <a:ext cx="1648695" cy="1237379"/>
          </a:xfrm>
          <a:prstGeom prst="rect">
            <a:avLst/>
          </a:prstGeom>
        </p:spPr>
      </p:pic>
    </p:spTree>
  </p:cSld>
  <p:clrMap bg1="dk1" tx1="lt1" bg2="dk2"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4400" b="1" kern="1200">
          <a:solidFill>
            <a:schemeClr val="tx2">
              <a:lumMod val="90000"/>
            </a:schemeClr>
          </a:solidFill>
          <a:latin typeface="+mj-lt"/>
          <a:ea typeface="+mj-ea"/>
          <a:cs typeface="Arial" pitchFamily="34" charset="0"/>
        </a:defRPr>
      </a:lvl1pPr>
    </p:titleStyle>
    <p:bodyStyle>
      <a:lvl1pPr marL="342900" indent="-342900" algn="l" defTabSz="914400" rtl="0" eaLnBrk="1" latinLnBrk="0" hangingPunct="1">
        <a:spcBef>
          <a:spcPct val="20000"/>
        </a:spcBef>
        <a:buClr>
          <a:srgbClr val="00B0F0"/>
        </a:buClr>
        <a:buFont typeface="Arial" pitchFamily="34" charset="0"/>
        <a:buChar char="•"/>
        <a:defRPr sz="2800" b="0" kern="1200">
          <a:solidFill>
            <a:schemeClr val="tx1">
              <a:lumMod val="85000"/>
            </a:schemeClr>
          </a:solidFill>
          <a:latin typeface="+mn-lt"/>
          <a:ea typeface="+mn-ea"/>
          <a:cs typeface="+mn-cs"/>
        </a:defRPr>
      </a:lvl1pPr>
      <a:lvl2pPr marL="742950" indent="-285750" algn="l" defTabSz="914400" rtl="0" eaLnBrk="1" latinLnBrk="0" hangingPunct="1">
        <a:spcBef>
          <a:spcPct val="20000"/>
        </a:spcBef>
        <a:buClr>
          <a:srgbClr val="00B0F0"/>
        </a:buClr>
        <a:buFont typeface="Arial" pitchFamily="34" charset="0"/>
        <a:buChar char="–"/>
        <a:defRPr sz="2400" kern="1200">
          <a:solidFill>
            <a:schemeClr val="tx1">
              <a:lumMod val="50000"/>
            </a:schemeClr>
          </a:solidFill>
          <a:latin typeface="+mn-lt"/>
          <a:ea typeface="+mn-ea"/>
          <a:cs typeface="+mn-cs"/>
        </a:defRPr>
      </a:lvl2pPr>
      <a:lvl3pPr marL="1143000" indent="-228600" algn="l" defTabSz="914400" rtl="0" eaLnBrk="1" latinLnBrk="0" hangingPunct="1">
        <a:spcBef>
          <a:spcPct val="20000"/>
        </a:spcBef>
        <a:buClr>
          <a:srgbClr val="00B0F0"/>
        </a:buClr>
        <a:buFont typeface="Arial" pitchFamily="34" charset="0"/>
        <a:buChar char="•"/>
        <a:defRPr sz="2000" kern="1200">
          <a:solidFill>
            <a:schemeClr val="tx1">
              <a:lumMod val="85000"/>
            </a:schemeClr>
          </a:solidFill>
          <a:latin typeface="+mn-lt"/>
          <a:ea typeface="+mn-ea"/>
          <a:cs typeface="+mn-cs"/>
        </a:defRPr>
      </a:lvl3pPr>
      <a:lvl4pPr marL="1600200" indent="-228600" algn="l" defTabSz="914400" rtl="0" eaLnBrk="1" latinLnBrk="0" hangingPunct="1">
        <a:spcBef>
          <a:spcPct val="20000"/>
        </a:spcBef>
        <a:buClr>
          <a:srgbClr val="00B0F0"/>
        </a:buClr>
        <a:buFont typeface="Arial" pitchFamily="34" charset="0"/>
        <a:buChar char="–"/>
        <a:defRPr sz="1800" kern="1200">
          <a:solidFill>
            <a:schemeClr val="tx1">
              <a:lumMod val="50000"/>
            </a:schemeClr>
          </a:solidFill>
          <a:latin typeface="+mn-lt"/>
          <a:ea typeface="+mn-ea"/>
          <a:cs typeface="+mn-cs"/>
        </a:defRPr>
      </a:lvl4pPr>
      <a:lvl5pPr marL="2057400" indent="-228600" algn="l" defTabSz="914400" rtl="0" eaLnBrk="1" latinLnBrk="0" hangingPunct="1">
        <a:spcBef>
          <a:spcPct val="20000"/>
        </a:spcBef>
        <a:buClr>
          <a:srgbClr val="00B0F0"/>
        </a:buClr>
        <a:buFont typeface="Arial" pitchFamily="34" charset="0"/>
        <a:buChar char="»"/>
        <a:defRPr sz="1800" kern="1200">
          <a:solidFill>
            <a:schemeClr val="tx1">
              <a:lumMod val="8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 Id="rId5" Type="http://schemas.microsoft.com/office/2007/relationships/hdphoto" Target="../media/hdphoto2.wdp"/><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6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5.xml"/><Relationship Id="rId1" Type="http://schemas.openxmlformats.org/officeDocument/2006/relationships/slideLayout" Target="../slideLayouts/slideLayout5.xml"/><Relationship Id="rId4" Type="http://schemas.openxmlformats.org/officeDocument/2006/relationships/image" Target="../media/image46.png"/></Relationships>
</file>

<file path=ppt/slides/_rels/slide8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6.xml"/><Relationship Id="rId1" Type="http://schemas.openxmlformats.org/officeDocument/2006/relationships/slideLayout" Target="../slideLayouts/slideLayout5.xml"/><Relationship Id="rId4" Type="http://schemas.openxmlformats.org/officeDocument/2006/relationships/image" Target="../media/image4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hyperlink" Target="http://www.bungie.net/" TargetMode="External"/><Relationship Id="rId2" Type="http://schemas.openxmlformats.org/officeDocument/2006/relationships/notesSlide" Target="../notesSlides/notesSlide89.xml"/><Relationship Id="rId1" Type="http://schemas.openxmlformats.org/officeDocument/2006/relationships/slideLayout" Target="../slideLayouts/slideLayout2.xml"/><Relationship Id="rId5" Type="http://schemas.openxmlformats.org/officeDocument/2006/relationships/image" Target="../media/image49.tiff"/><Relationship Id="rId4" Type="http://schemas.openxmlformats.org/officeDocument/2006/relationships/hyperlink" Target="http://www.bungie.net/careers" TargetMode="Externa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ungie_01.jpg"/>
          <p:cNvPicPr>
            <a:picLocks noChangeAspect="1"/>
          </p:cNvPicPr>
          <p:nvPr/>
        </p:nvPicPr>
        <p:blipFill>
          <a:blip r:embed="rId4" cstate="email">
            <a:extLst>
              <a:ext uri="{BEBA8EAE-BF5A-486C-A8C5-ECC9F3942E4B}">
                <a14:imgProps xmlns:a14="http://schemas.microsoft.com/office/drawing/2010/main">
                  <a14:imgLayer r:embed="rId5">
                    <a14:imgEffect>
                      <a14:sharpenSoften amount="-2000"/>
                    </a14:imgEffect>
                  </a14:imgLayer>
                </a14:imgProps>
              </a:ext>
            </a:extLst>
          </a:blip>
          <a:stretch>
            <a:fillRect/>
          </a:stretch>
        </p:blipFill>
        <p:spPr>
          <a:xfrm>
            <a:off x="0" y="0"/>
            <a:ext cx="9144000" cy="5143500"/>
          </a:xfrm>
          <a:prstGeom prst="rect">
            <a:avLst/>
          </a:prstGeom>
        </p:spPr>
      </p:pic>
      <p:sp>
        <p:nvSpPr>
          <p:cNvPr id="4" name="TextBox 3"/>
          <p:cNvSpPr txBox="1"/>
          <p:nvPr/>
        </p:nvSpPr>
        <p:spPr>
          <a:xfrm>
            <a:off x="0" y="2704892"/>
            <a:ext cx="9144000" cy="1200329"/>
          </a:xfrm>
          <a:prstGeom prst="rect">
            <a:avLst/>
          </a:prstGeom>
          <a:noFill/>
        </p:spPr>
        <p:txBody>
          <a:bodyPr wrap="square" rtlCol="0">
            <a:spAutoFit/>
          </a:bodyPr>
          <a:lstStyle/>
          <a:p>
            <a:pPr algn="ctr"/>
            <a:r>
              <a:rPr lang="en-US" sz="4800" b="1" spc="800" dirty="0" smtClean="0">
                <a:solidFill>
                  <a:schemeClr val="tx1">
                    <a:lumMod val="65000"/>
                    <a:lumOff val="35000"/>
                  </a:schemeClr>
                </a:solidFill>
                <a:latin typeface="+mj-lt"/>
              </a:rPr>
              <a:t>I Shot You First!</a:t>
            </a:r>
          </a:p>
          <a:p>
            <a:pPr algn="ctr"/>
            <a:r>
              <a:rPr lang="en-US" sz="2400" spc="800" dirty="0" smtClean="0">
                <a:solidFill>
                  <a:schemeClr val="tx1">
                    <a:lumMod val="65000"/>
                    <a:lumOff val="35000"/>
                  </a:schemeClr>
                </a:solidFill>
                <a:latin typeface="+mj-lt"/>
              </a:rPr>
              <a:t>Gameplay Networking in </a:t>
            </a:r>
            <a:r>
              <a:rPr lang="en-US" sz="2400" i="1" spc="800" dirty="0" smtClean="0">
                <a:solidFill>
                  <a:schemeClr val="tx1">
                    <a:lumMod val="65000"/>
                    <a:lumOff val="35000"/>
                  </a:schemeClr>
                </a:solidFill>
                <a:latin typeface="+mj-lt"/>
              </a:rPr>
              <a:t>Halo: Reach</a:t>
            </a:r>
            <a:endParaRPr lang="en-US" sz="2000" i="1" spc="800" dirty="0" smtClean="0">
              <a:solidFill>
                <a:schemeClr val="tx1">
                  <a:lumMod val="65000"/>
                  <a:lumOff val="35000"/>
                </a:schemeClr>
              </a:solidFill>
              <a:latin typeface="+mj-lt"/>
            </a:endParaRPr>
          </a:p>
        </p:txBody>
      </p:sp>
    </p:spTree>
    <p:custDataLst>
      <p:tags r:id="rId1"/>
    </p:custDataLst>
    <p:extLst>
      <p:ext uri="{BB962C8B-B14F-4D97-AF65-F5344CB8AC3E}">
        <p14:creationId xmlns:p14="http://schemas.microsoft.com/office/powerpoint/2010/main" val="4141289856"/>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We can’t network everything!</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744783977"/>
              </p:ext>
            </p:extLst>
          </p:nvPr>
        </p:nvGraphicFramePr>
        <p:xfrm>
          <a:off x="457200" y="1200150"/>
          <a:ext cx="8229600" cy="33940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22035446"/>
      </p:ext>
    </p:extLst>
  </p:cSld>
  <p:clrMapOvr>
    <a:masterClrMapping/>
  </p:clrMapOvr>
  <p:transition spd="med">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Melee “Glitches”</a:t>
            </a:r>
            <a:endParaRPr lang="en-US" dirty="0"/>
          </a:p>
        </p:txBody>
      </p:sp>
      <p:sp>
        <p:nvSpPr>
          <p:cNvPr id="3" name="Content Placeholder 2"/>
          <p:cNvSpPr>
            <a:spLocks noGrp="1"/>
          </p:cNvSpPr>
          <p:nvPr>
            <p:ph idx="1"/>
          </p:nvPr>
        </p:nvSpPr>
        <p:spPr/>
        <p:txBody>
          <a:bodyPr/>
          <a:lstStyle/>
          <a:p>
            <a:r>
              <a:rPr lang="en-US" dirty="0" smtClean="0"/>
              <a:t>Conceptually melee is very simple</a:t>
            </a:r>
          </a:p>
          <a:p>
            <a:r>
              <a:rPr lang="en-US" dirty="0" smtClean="0"/>
              <a:t>In practice it’s not; we had to make post-ship fixes to it in halo 2/3</a:t>
            </a:r>
          </a:p>
          <a:p>
            <a:r>
              <a:rPr lang="en-US" dirty="0" smtClean="0"/>
              <a:t>Example: In Reach public beta, client melee strikes were sometimes (rarely) ignored by the host</a:t>
            </a:r>
          </a:p>
        </p:txBody>
      </p:sp>
    </p:spTree>
    <p:extLst>
      <p:ext uri="{BB962C8B-B14F-4D97-AF65-F5344CB8AC3E}">
        <p14:creationId xmlns:p14="http://schemas.microsoft.com/office/powerpoint/2010/main" val="2565449058"/>
      </p:ext>
    </p:extLst>
  </p:cSld>
  <p:clrMapOvr>
    <a:masterClrMapping/>
  </p:clrMapOvr>
  <p:transition spd="med">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That’s all there is</a:t>
            </a:r>
            <a:endParaRPr lang="en-US" dirty="0"/>
          </a:p>
        </p:txBody>
      </p:sp>
      <p:sp>
        <p:nvSpPr>
          <p:cNvPr id="5" name="Text Placeholder 4"/>
          <p:cNvSpPr>
            <a:spLocks noGrp="1"/>
          </p:cNvSpPr>
          <p:nvPr>
            <p:ph type="body" idx="1"/>
          </p:nvPr>
        </p:nvSpPr>
        <p:spPr/>
        <p:txBody>
          <a:bodyPr>
            <a:normAutofit/>
          </a:bodyPr>
          <a:lstStyle/>
          <a:p>
            <a:r>
              <a:rPr lang="en-US" dirty="0" smtClean="0"/>
              <a:t>There isn’t any more</a:t>
            </a:r>
            <a:endParaRPr lang="en-US" dirty="0"/>
          </a:p>
        </p:txBody>
      </p:sp>
    </p:spTree>
    <p:extLst>
      <p:ext uri="{BB962C8B-B14F-4D97-AF65-F5344CB8AC3E}">
        <p14:creationId xmlns:p14="http://schemas.microsoft.com/office/powerpoint/2010/main" val="3862246152"/>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TRIBES </a:t>
            </a:r>
            <a:r>
              <a:rPr lang="en-US" dirty="0" smtClean="0"/>
              <a:t>points the way</a:t>
            </a:r>
            <a:endParaRPr lang="en-US" dirty="0"/>
          </a:p>
        </p:txBody>
      </p:sp>
      <p:sp>
        <p:nvSpPr>
          <p:cNvPr id="3" name="Content Placeholder 2"/>
          <p:cNvSpPr>
            <a:spLocks noGrp="1"/>
          </p:cNvSpPr>
          <p:nvPr>
            <p:ph idx="1"/>
          </p:nvPr>
        </p:nvSpPr>
        <p:spPr/>
        <p:txBody>
          <a:bodyPr>
            <a:normAutofit/>
          </a:bodyPr>
          <a:lstStyle/>
          <a:p>
            <a:r>
              <a:rPr lang="en-US" dirty="0"/>
              <a:t>“The TRIBES Engine Networking </a:t>
            </a:r>
            <a:r>
              <a:rPr lang="en-US" dirty="0" smtClean="0"/>
              <a:t>Model”, </a:t>
            </a:r>
            <a:r>
              <a:rPr lang="en-US" dirty="0" err="1" smtClean="0"/>
              <a:t>Frohnmayer</a:t>
            </a:r>
            <a:r>
              <a:rPr lang="en-US" dirty="0" smtClean="0"/>
              <a:t> and Gift, GDC 1999  </a:t>
            </a:r>
          </a:p>
          <a:p>
            <a:r>
              <a:rPr lang="en-US" dirty="0" smtClean="0"/>
              <a:t>A host/client model, resilient to cheating</a:t>
            </a:r>
          </a:p>
          <a:p>
            <a:r>
              <a:rPr lang="en-US" dirty="0" smtClean="0"/>
              <a:t>Protocols  for semi-reliable data delivery</a:t>
            </a:r>
          </a:p>
          <a:p>
            <a:r>
              <a:rPr lang="en-US" dirty="0" smtClean="0"/>
              <a:t>Supports persistent </a:t>
            </a:r>
            <a:r>
              <a:rPr lang="en-US" i="1" dirty="0">
                <a:solidFill>
                  <a:srgbClr val="00B050"/>
                </a:solidFill>
              </a:rPr>
              <a:t>state</a:t>
            </a:r>
            <a:r>
              <a:rPr lang="en-US" dirty="0"/>
              <a:t> and transient </a:t>
            </a:r>
            <a:r>
              <a:rPr lang="en-US" i="1" dirty="0" smtClean="0">
                <a:solidFill>
                  <a:srgbClr val="00B050"/>
                </a:solidFill>
              </a:rPr>
              <a:t>events</a:t>
            </a:r>
            <a:endParaRPr lang="en-US" dirty="0" smtClean="0"/>
          </a:p>
          <a:p>
            <a:r>
              <a:rPr lang="en-US" dirty="0" smtClean="0"/>
              <a:t>Highly scalable to match available bandwidth</a:t>
            </a:r>
          </a:p>
        </p:txBody>
      </p:sp>
    </p:spTree>
    <p:extLst>
      <p:ext uri="{BB962C8B-B14F-4D97-AF65-F5344CB8AC3E}">
        <p14:creationId xmlns:p14="http://schemas.microsoft.com/office/powerpoint/2010/main" val="51576080"/>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1421" y="4078839"/>
            <a:ext cx="5486400" cy="716248"/>
          </a:xfrm>
        </p:spPr>
        <p:txBody>
          <a:bodyPr>
            <a:noAutofit/>
          </a:bodyPr>
          <a:lstStyle/>
          <a:p>
            <a:pPr algn="ctr"/>
            <a:r>
              <a:rPr lang="en-US" sz="4000" dirty="0" smtClean="0"/>
              <a:t>Three Key Terms</a:t>
            </a:r>
            <a:endParaRPr lang="en-US" sz="5400" dirty="0"/>
          </a:p>
        </p:txBody>
      </p:sp>
      <p:pic>
        <p:nvPicPr>
          <p:cNvPr id="5" name="Picture Placeholder 4"/>
          <p:cNvPicPr>
            <a:picLocks noGrp="1" noChangeAspect="1"/>
          </p:cNvPicPr>
          <p:nvPr>
            <p:ph type="pic" idx="1"/>
          </p:nvPr>
        </p:nvPicPr>
        <p:blipFill rotWithShape="1">
          <a:blip r:embed="rId3">
            <a:duotone>
              <a:prstClr val="black"/>
              <a:schemeClr val="accent1">
                <a:tint val="45000"/>
                <a:satMod val="400000"/>
              </a:schemeClr>
            </a:duotone>
            <a:extLst>
              <a:ext uri="{28A0092B-C50C-407E-A947-70E740481C1C}">
                <a14:useLocalDpi xmlns:a14="http://schemas.microsoft.com/office/drawing/2010/main" val="0"/>
              </a:ext>
            </a:extLst>
          </a:blip>
          <a:srcRect l="618" t="-154" r="618" b="-154"/>
          <a:stretch/>
        </p:blipFill>
        <p:spPr>
          <a:xfrm>
            <a:off x="1792286" y="459580"/>
            <a:ext cx="5870130" cy="3301969"/>
          </a:xfr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06007" y="3048483"/>
            <a:ext cx="1551411" cy="696037"/>
          </a:xfrm>
          <a:prstGeom prst="rect">
            <a:avLst/>
          </a:prstGeom>
        </p:spPr>
      </p:pic>
    </p:spTree>
    <p:extLst>
      <p:ext uri="{BB962C8B-B14F-4D97-AF65-F5344CB8AC3E}">
        <p14:creationId xmlns:p14="http://schemas.microsoft.com/office/powerpoint/2010/main" val="758274966"/>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Term: </a:t>
            </a:r>
            <a:r>
              <a:rPr lang="en-US" i="1" dirty="0" smtClean="0"/>
              <a:t>Replication</a:t>
            </a:r>
            <a:endParaRPr lang="en-US" i="1" dirty="0"/>
          </a:p>
        </p:txBody>
      </p:sp>
      <p:sp>
        <p:nvSpPr>
          <p:cNvPr id="3" name="Content Placeholder 2"/>
          <p:cNvSpPr>
            <a:spLocks noGrp="1"/>
          </p:cNvSpPr>
          <p:nvPr>
            <p:ph idx="1"/>
          </p:nvPr>
        </p:nvSpPr>
        <p:spPr>
          <a:xfrm>
            <a:off x="457200" y="1200151"/>
            <a:ext cx="5619750" cy="3394472"/>
          </a:xfrm>
        </p:spPr>
        <p:txBody>
          <a:bodyPr>
            <a:normAutofit/>
          </a:bodyPr>
          <a:lstStyle/>
          <a:p>
            <a:r>
              <a:rPr lang="en-US" i="1" dirty="0" smtClean="0"/>
              <a:t>The communication of state or events to a remote peer</a:t>
            </a:r>
          </a:p>
          <a:p>
            <a:pPr lvl="1"/>
            <a:r>
              <a:rPr lang="en-US" sz="2000" dirty="0" smtClean="0"/>
              <a:t>“Replicating an object” means causing it to be created and updated on a remote peer</a:t>
            </a:r>
          </a:p>
          <a:p>
            <a:pPr lvl="1"/>
            <a:r>
              <a:rPr lang="en-US" sz="2000" dirty="0" smtClean="0"/>
              <a:t>A “replicated object” is one whose state is kept approximately in sync between peers </a:t>
            </a:r>
          </a:p>
          <a:p>
            <a:pPr lvl="1"/>
            <a:r>
              <a:rPr lang="en-US" sz="2000" dirty="0" smtClean="0"/>
              <a:t>Our replication systems are the Application Layer of our network stack</a:t>
            </a:r>
          </a:p>
          <a:p>
            <a:pPr marL="457200" lvl="1" indent="0">
              <a:buNone/>
            </a:pPr>
            <a:endParaRPr lang="en-US" dirty="0" smtClean="0"/>
          </a:p>
          <a:p>
            <a:endParaRPr lang="en-US" dirty="0" smtClean="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6474" y="1504949"/>
            <a:ext cx="2695575" cy="2695575"/>
          </a:xfrm>
          <a:prstGeom prst="rect">
            <a:avLst/>
          </a:prstGeom>
        </p:spPr>
      </p:pic>
    </p:spTree>
    <p:extLst>
      <p:ext uri="{BB962C8B-B14F-4D97-AF65-F5344CB8AC3E}">
        <p14:creationId xmlns:p14="http://schemas.microsoft.com/office/powerpoint/2010/main" val="3491321421"/>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Term: </a:t>
            </a:r>
            <a:r>
              <a:rPr lang="en-US" i="1" dirty="0" smtClean="0"/>
              <a:t>Authority</a:t>
            </a:r>
            <a:endParaRPr lang="en-US" i="1" dirty="0"/>
          </a:p>
        </p:txBody>
      </p:sp>
      <p:sp>
        <p:nvSpPr>
          <p:cNvPr id="3" name="Content Placeholder 2"/>
          <p:cNvSpPr>
            <a:spLocks noGrp="1"/>
          </p:cNvSpPr>
          <p:nvPr>
            <p:ph idx="1"/>
          </p:nvPr>
        </p:nvSpPr>
        <p:spPr>
          <a:xfrm>
            <a:off x="457200" y="1200151"/>
            <a:ext cx="5419725" cy="3394472"/>
          </a:xfrm>
        </p:spPr>
        <p:txBody>
          <a:bodyPr>
            <a:normAutofit/>
          </a:bodyPr>
          <a:lstStyle/>
          <a:p>
            <a:r>
              <a:rPr lang="en-US" sz="3200" i="1" dirty="0" smtClean="0"/>
              <a:t>Permission to update the persistent state of an object</a:t>
            </a:r>
          </a:p>
          <a:p>
            <a:pPr lvl="1"/>
            <a:r>
              <a:rPr lang="en-US" dirty="0" smtClean="0"/>
              <a:t>E.g. in Reach, the game host peer is </a:t>
            </a:r>
            <a:r>
              <a:rPr lang="en-US" i="1" dirty="0" smtClean="0"/>
              <a:t>authoritative</a:t>
            </a:r>
            <a:r>
              <a:rPr lang="en-US" dirty="0" smtClean="0"/>
              <a:t> over dealing damage</a:t>
            </a:r>
            <a:endParaRPr lang="en-US" sz="1000" dirty="0" smtClean="0"/>
          </a:p>
          <a:p>
            <a:endParaRPr lang="en-US" dirty="0" smtClean="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1926" y="1518284"/>
            <a:ext cx="2300097" cy="2217787"/>
          </a:xfrm>
          <a:prstGeom prst="rect">
            <a:avLst/>
          </a:prstGeom>
        </p:spPr>
      </p:pic>
    </p:spTree>
    <p:extLst>
      <p:ext uri="{BB962C8B-B14F-4D97-AF65-F5344CB8AC3E}">
        <p14:creationId xmlns:p14="http://schemas.microsoft.com/office/powerpoint/2010/main" val="1797411751"/>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 </a:t>
            </a:r>
            <a:r>
              <a:rPr lang="en-US" i="1" dirty="0" smtClean="0"/>
              <a:t>Prediction</a:t>
            </a:r>
            <a:endParaRPr lang="en-US" i="1" dirty="0"/>
          </a:p>
        </p:txBody>
      </p:sp>
      <p:sp>
        <p:nvSpPr>
          <p:cNvPr id="3" name="Content Placeholder 2"/>
          <p:cNvSpPr>
            <a:spLocks noGrp="1"/>
          </p:cNvSpPr>
          <p:nvPr>
            <p:ph idx="1"/>
          </p:nvPr>
        </p:nvSpPr>
        <p:spPr>
          <a:xfrm>
            <a:off x="428626" y="1200151"/>
            <a:ext cx="5362574" cy="3394472"/>
          </a:xfrm>
        </p:spPr>
        <p:txBody>
          <a:bodyPr>
            <a:normAutofit/>
          </a:bodyPr>
          <a:lstStyle/>
          <a:p>
            <a:r>
              <a:rPr lang="en-US" i="1" dirty="0" smtClean="0"/>
              <a:t>Extrapolating </a:t>
            </a:r>
            <a:r>
              <a:rPr lang="en-US" i="1" dirty="0"/>
              <a:t>the current properties of an entity based on historical authoritative data and local guesses about the future</a:t>
            </a:r>
          </a:p>
          <a:p>
            <a:pPr lvl="1"/>
            <a:r>
              <a:rPr lang="en-US" dirty="0" smtClean="0"/>
              <a:t>A </a:t>
            </a:r>
            <a:r>
              <a:rPr lang="en-US" i="1" dirty="0" smtClean="0"/>
              <a:t>predicted object</a:t>
            </a:r>
            <a:r>
              <a:rPr lang="en-US" dirty="0" smtClean="0"/>
              <a:t> is one which the local peer does not have full control over – this is the opposite of an </a:t>
            </a:r>
            <a:r>
              <a:rPr lang="en-US" i="1" dirty="0" smtClean="0"/>
              <a:t>authoritative object</a:t>
            </a:r>
            <a:endParaRPr lang="en-US" i="1" dirty="0"/>
          </a:p>
          <a:p>
            <a:endParaRPr lang="en-US" dirty="0"/>
          </a:p>
        </p:txBody>
      </p:sp>
      <p:sp>
        <p:nvSpPr>
          <p:cNvPr id="6" name="Oval 5"/>
          <p:cNvSpPr/>
          <p:nvPr/>
        </p:nvSpPr>
        <p:spPr>
          <a:xfrm>
            <a:off x="6048375" y="4348160"/>
            <a:ext cx="209550" cy="2000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5-Point Star 6"/>
          <p:cNvSpPr/>
          <p:nvPr/>
        </p:nvSpPr>
        <p:spPr>
          <a:xfrm>
            <a:off x="6034087" y="3595687"/>
            <a:ext cx="238125" cy="200025"/>
          </a:xfrm>
          <a:prstGeom prst="star5">
            <a:avLst/>
          </a:prstGeom>
          <a:solidFill>
            <a:srgbClr val="9AED8F"/>
          </a:solidFill>
          <a:ln>
            <a:solidFill>
              <a:srgbClr val="9AED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9" name="Straight Arrow Connector 8"/>
          <p:cNvCxnSpPr/>
          <p:nvPr/>
        </p:nvCxnSpPr>
        <p:spPr>
          <a:xfrm>
            <a:off x="6153150" y="3695699"/>
            <a:ext cx="390525" cy="0"/>
          </a:xfrm>
          <a:prstGeom prst="straightConnector1">
            <a:avLst/>
          </a:prstGeom>
          <a:ln>
            <a:solidFill>
              <a:srgbClr val="9AED8F"/>
            </a:solidFill>
            <a:tailEnd type="arrow"/>
          </a:ln>
        </p:spPr>
        <p:style>
          <a:lnRef idx="1">
            <a:schemeClr val="accent1"/>
          </a:lnRef>
          <a:fillRef idx="0">
            <a:schemeClr val="accent1"/>
          </a:fillRef>
          <a:effectRef idx="0">
            <a:schemeClr val="accent1"/>
          </a:effectRef>
          <a:fontRef idx="minor">
            <a:schemeClr val="tx1"/>
          </a:fontRef>
        </p:style>
      </p:cxnSp>
      <p:sp>
        <p:nvSpPr>
          <p:cNvPr id="11" name="5-Point Star 10"/>
          <p:cNvSpPr/>
          <p:nvPr/>
        </p:nvSpPr>
        <p:spPr>
          <a:xfrm>
            <a:off x="6905624" y="3495674"/>
            <a:ext cx="238125" cy="200025"/>
          </a:xfrm>
          <a:prstGeom prst="star5">
            <a:avLst/>
          </a:prstGeom>
          <a:solidFill>
            <a:srgbClr val="9AED8F"/>
          </a:solidFill>
          <a:ln>
            <a:solidFill>
              <a:srgbClr val="9AED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12" name="Straight Arrow Connector 11"/>
          <p:cNvCxnSpPr/>
          <p:nvPr/>
        </p:nvCxnSpPr>
        <p:spPr>
          <a:xfrm flipV="1">
            <a:off x="7024687" y="3424237"/>
            <a:ext cx="266700" cy="171449"/>
          </a:xfrm>
          <a:prstGeom prst="straightConnector1">
            <a:avLst/>
          </a:prstGeom>
          <a:ln>
            <a:solidFill>
              <a:srgbClr val="9AED8F"/>
            </a:solidFill>
            <a:tailEnd type="arrow"/>
          </a:ln>
        </p:spPr>
        <p:style>
          <a:lnRef idx="1">
            <a:schemeClr val="accent1"/>
          </a:lnRef>
          <a:fillRef idx="0">
            <a:schemeClr val="accent1"/>
          </a:fillRef>
          <a:effectRef idx="0">
            <a:schemeClr val="accent1"/>
          </a:effectRef>
          <a:fontRef idx="minor">
            <a:schemeClr val="tx1"/>
          </a:fontRef>
        </p:style>
      </p:cxnSp>
      <p:sp>
        <p:nvSpPr>
          <p:cNvPr id="14" name="5-Point Star 13"/>
          <p:cNvSpPr/>
          <p:nvPr/>
        </p:nvSpPr>
        <p:spPr>
          <a:xfrm>
            <a:off x="7443783" y="3033712"/>
            <a:ext cx="238125" cy="200025"/>
          </a:xfrm>
          <a:prstGeom prst="star5">
            <a:avLst/>
          </a:prstGeom>
          <a:solidFill>
            <a:srgbClr val="9AED8F"/>
          </a:solidFill>
          <a:ln>
            <a:solidFill>
              <a:srgbClr val="9AED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15" name="Straight Arrow Connector 14"/>
          <p:cNvCxnSpPr/>
          <p:nvPr/>
        </p:nvCxnSpPr>
        <p:spPr>
          <a:xfrm flipH="1" flipV="1">
            <a:off x="7350914" y="2883693"/>
            <a:ext cx="233361" cy="252412"/>
          </a:xfrm>
          <a:prstGeom prst="straightConnector1">
            <a:avLst/>
          </a:prstGeom>
          <a:ln>
            <a:solidFill>
              <a:srgbClr val="9AED8F"/>
            </a:solidFill>
            <a:tailEnd type="arrow"/>
          </a:ln>
        </p:spPr>
        <p:style>
          <a:lnRef idx="1">
            <a:schemeClr val="accent1"/>
          </a:lnRef>
          <a:fillRef idx="0">
            <a:schemeClr val="accent1"/>
          </a:fillRef>
          <a:effectRef idx="0">
            <a:schemeClr val="accent1"/>
          </a:effectRef>
          <a:fontRef idx="minor">
            <a:schemeClr val="tx1"/>
          </a:fontRef>
        </p:style>
      </p:cxnSp>
      <p:sp>
        <p:nvSpPr>
          <p:cNvPr id="16" name="5-Point Star 15"/>
          <p:cNvSpPr/>
          <p:nvPr/>
        </p:nvSpPr>
        <p:spPr>
          <a:xfrm>
            <a:off x="6534148" y="1857374"/>
            <a:ext cx="238125" cy="200025"/>
          </a:xfrm>
          <a:prstGeom prst="star5">
            <a:avLst/>
          </a:prstGeom>
          <a:solidFill>
            <a:srgbClr val="9AED8F"/>
          </a:solidFill>
          <a:ln>
            <a:solidFill>
              <a:srgbClr val="9AED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17" name="Straight Arrow Connector 16"/>
          <p:cNvCxnSpPr/>
          <p:nvPr/>
        </p:nvCxnSpPr>
        <p:spPr>
          <a:xfrm flipV="1">
            <a:off x="6653211" y="1911350"/>
            <a:ext cx="371476" cy="46038"/>
          </a:xfrm>
          <a:prstGeom prst="straightConnector1">
            <a:avLst/>
          </a:prstGeom>
          <a:ln>
            <a:solidFill>
              <a:srgbClr val="9AED8F"/>
            </a:solidFill>
            <a:tailEnd type="arrow"/>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7536649" y="1481139"/>
            <a:ext cx="95251" cy="4762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688445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accel="50000" decel="50000" fill="hold" grpId="0" nodeType="withEffect">
                                  <p:stCondLst>
                                    <p:cond delay="0"/>
                                  </p:stCondLst>
                                  <p:childTnLst>
                                    <p:animMotion origin="layout" path="M 3.33333E-6 -4.81481E-6 C 0.00816 -0.02191 -0.01077 -0.13117 0.00625 -0.15925 C 0.02326 -0.18734 0.08281 -0.14197 0.10833 -0.16666 C 0.13385 -0.19135 0.16857 -0.2537 0.15937 -0.3074 C 0.15017 -0.36111 0.04896 -0.45493 0.05312 -0.48888 C 0.04982 -0.52283 0.13767 -0.51049 0.14166 -0.52222 C 0.14566 -0.53395 0.09045 -0.55154 0.07708 -0.55925 " pathEditMode="relative" rAng="0" ptsTypes="fssssaf">
                                      <p:cBhvr>
                                        <p:cTn id="6" dur="5000" fill="hold"/>
                                        <p:tgtEl>
                                          <p:spTgt spid="6"/>
                                        </p:tgtEl>
                                        <p:attrNameLst>
                                          <p:attrName>ppt_x</p:attrName>
                                          <p:attrName>ppt_y</p:attrName>
                                        </p:attrNameLst>
                                      </p:cBhvr>
                                      <p:rCtr x="7882" y="-27963"/>
                                    </p:animMotion>
                                  </p:childTnLst>
                                </p:cTn>
                              </p:par>
                              <p:par>
                                <p:cTn id="7" presetID="1" presetClass="entr" presetSubtype="0" fill="hold" grpId="0" nodeType="withEffect">
                                  <p:stCondLst>
                                    <p:cond delay="150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150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200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200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230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230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320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320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4"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021378396"/>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Bungie’s</a:t>
            </a:r>
            <a:r>
              <a:rPr lang="en-US" dirty="0" smtClean="0"/>
              <a:t> Networking Stack</a:t>
            </a:r>
            <a:endParaRPr lang="en-US" dirty="0"/>
          </a:p>
        </p:txBody>
      </p:sp>
      <p:sp>
        <p:nvSpPr>
          <p:cNvPr id="3" name="Content Placeholder 2"/>
          <p:cNvSpPr>
            <a:spLocks noGrp="1"/>
          </p:cNvSpPr>
          <p:nvPr>
            <p:ph idx="1"/>
          </p:nvPr>
        </p:nvSpPr>
        <p:spPr/>
        <p:txBody>
          <a:bodyPr>
            <a:normAutofit/>
          </a:bodyPr>
          <a:lstStyle/>
          <a:p>
            <a:pPr marL="457200" lvl="1" indent="0">
              <a:buNone/>
            </a:pPr>
            <a:endParaRPr lang="en-US" sz="4000" dirty="0"/>
          </a:p>
          <a:p>
            <a:pPr lvl="1"/>
            <a:endParaRPr lang="en-US" sz="2000" dirty="0" smtClean="0"/>
          </a:p>
          <a:p>
            <a:pPr lvl="1"/>
            <a:endParaRPr lang="en-US" sz="2000" dirty="0" smtClean="0"/>
          </a:p>
          <a:p>
            <a:pPr lvl="1"/>
            <a:endParaRPr lang="en-US" sz="2000" dirty="0"/>
          </a:p>
        </p:txBody>
      </p:sp>
      <p:graphicFrame>
        <p:nvGraphicFramePr>
          <p:cNvPr id="4" name="Table 3"/>
          <p:cNvGraphicFramePr>
            <a:graphicFrameLocks noGrp="1"/>
          </p:cNvGraphicFramePr>
          <p:nvPr>
            <p:extLst>
              <p:ext uri="{D42A27DB-BD31-4B8C-83A1-F6EECF244321}">
                <p14:modId xmlns:p14="http://schemas.microsoft.com/office/powerpoint/2010/main" val="3850978528"/>
              </p:ext>
            </p:extLst>
          </p:nvPr>
        </p:nvGraphicFramePr>
        <p:xfrm>
          <a:off x="873454" y="1181192"/>
          <a:ext cx="7533566" cy="3172442"/>
        </p:xfrm>
        <a:graphic>
          <a:graphicData uri="http://schemas.openxmlformats.org/drawingml/2006/table">
            <a:tbl>
              <a:tblPr firstRow="1" bandRow="1">
                <a:tableStyleId>{AF606853-7671-496A-8E4F-DF71F8EC918B}</a:tableStyleId>
              </a:tblPr>
              <a:tblGrid>
                <a:gridCol w="2115406"/>
                <a:gridCol w="5418160"/>
              </a:tblGrid>
              <a:tr h="453206">
                <a:tc>
                  <a:txBody>
                    <a:bodyPr/>
                    <a:lstStyle/>
                    <a:p>
                      <a:pPr algn="l"/>
                      <a:r>
                        <a:rPr lang="en-US" dirty="0" smtClean="0"/>
                        <a:t>Layer</a:t>
                      </a:r>
                      <a:endParaRPr lang="en-US" dirty="0"/>
                    </a:p>
                  </a:txBody>
                  <a:tcPr/>
                </a:tc>
                <a:tc>
                  <a:txBody>
                    <a:bodyPr/>
                    <a:lstStyle/>
                    <a:p>
                      <a:pPr algn="l"/>
                      <a:r>
                        <a:rPr lang="en-US" dirty="0" smtClean="0"/>
                        <a:t>Purpose</a:t>
                      </a:r>
                      <a:endParaRPr lang="en-US" dirty="0"/>
                    </a:p>
                  </a:txBody>
                  <a:tcPr/>
                </a:tc>
              </a:tr>
              <a:tr h="453206">
                <a:tc>
                  <a:txBody>
                    <a:bodyPr/>
                    <a:lstStyle/>
                    <a:p>
                      <a:pPr algn="l"/>
                      <a:r>
                        <a:rPr lang="en-US" dirty="0" smtClean="0"/>
                        <a:t>Game</a:t>
                      </a:r>
                      <a:endParaRPr lang="en-US" dirty="0"/>
                    </a:p>
                  </a:txBody>
                  <a:tcPr/>
                </a:tc>
                <a:tc>
                  <a:txBody>
                    <a:bodyPr/>
                    <a:lstStyle/>
                    <a:p>
                      <a:pPr algn="l"/>
                      <a:r>
                        <a:rPr lang="en-US" dirty="0" smtClean="0"/>
                        <a:t>Runs</a:t>
                      </a:r>
                      <a:r>
                        <a:rPr lang="en-US" baseline="0" dirty="0" smtClean="0"/>
                        <a:t> the game</a:t>
                      </a:r>
                      <a:endParaRPr lang="en-US" dirty="0"/>
                    </a:p>
                  </a:txBody>
                  <a:tcPr/>
                </a:tc>
              </a:tr>
              <a:tr h="453206">
                <a:tc>
                  <a:txBody>
                    <a:bodyPr/>
                    <a:lstStyle/>
                    <a:p>
                      <a:pPr algn="l"/>
                      <a:r>
                        <a:rPr lang="en-US" dirty="0" smtClean="0"/>
                        <a:t>Game</a:t>
                      </a:r>
                      <a:r>
                        <a:rPr lang="en-US" baseline="0" dirty="0" smtClean="0"/>
                        <a:t> Interface</a:t>
                      </a:r>
                      <a:endParaRPr lang="en-US" dirty="0"/>
                    </a:p>
                  </a:txBody>
                  <a:tcPr/>
                </a:tc>
                <a:tc>
                  <a:txBody>
                    <a:bodyPr/>
                    <a:lstStyle/>
                    <a:p>
                      <a:pPr algn="l"/>
                      <a:r>
                        <a:rPr lang="en-US" dirty="0" smtClean="0"/>
                        <a:t>Extract</a:t>
                      </a:r>
                      <a:r>
                        <a:rPr lang="en-US" baseline="0" dirty="0" smtClean="0"/>
                        <a:t> and apply replicated data</a:t>
                      </a:r>
                      <a:endParaRPr lang="en-US" dirty="0"/>
                    </a:p>
                  </a:txBody>
                  <a:tcPr/>
                </a:tc>
              </a:tr>
              <a:tr h="453206">
                <a:tc>
                  <a:txBody>
                    <a:bodyPr/>
                    <a:lstStyle/>
                    <a:p>
                      <a:pPr algn="l"/>
                      <a:r>
                        <a:rPr lang="en-US" dirty="0" smtClean="0"/>
                        <a:t>Prioritization</a:t>
                      </a:r>
                      <a:endParaRPr lang="en-US" dirty="0"/>
                    </a:p>
                  </a:txBody>
                  <a:tcPr/>
                </a:tc>
                <a:tc>
                  <a:txBody>
                    <a:bodyPr/>
                    <a:lstStyle/>
                    <a:p>
                      <a:pPr algn="l"/>
                      <a:r>
                        <a:rPr lang="en-US" dirty="0" smtClean="0"/>
                        <a:t>Rate the priority of all possible</a:t>
                      </a:r>
                      <a:r>
                        <a:rPr lang="en-US" baseline="0" dirty="0" smtClean="0"/>
                        <a:t> replication options</a:t>
                      </a:r>
                      <a:endParaRPr lang="en-US" dirty="0"/>
                    </a:p>
                  </a:txBody>
                  <a:tcPr/>
                </a:tc>
              </a:tr>
              <a:tr h="453206">
                <a:tc>
                  <a:txBody>
                    <a:bodyPr/>
                    <a:lstStyle/>
                    <a:p>
                      <a:pPr algn="l"/>
                      <a:r>
                        <a:rPr lang="en-US" dirty="0" smtClean="0"/>
                        <a:t>Replication</a:t>
                      </a:r>
                      <a:endParaRPr lang="en-US" dirty="0"/>
                    </a:p>
                  </a:txBody>
                  <a:tcPr/>
                </a:tc>
                <a:tc>
                  <a:txBody>
                    <a:bodyPr/>
                    <a:lstStyle/>
                    <a:p>
                      <a:pPr algn="l"/>
                      <a:r>
                        <a:rPr lang="en-US" dirty="0" smtClean="0"/>
                        <a:t>Protocols</a:t>
                      </a:r>
                      <a:r>
                        <a:rPr lang="en-US" baseline="0" dirty="0" smtClean="0"/>
                        <a:t> with various reliability guarantees</a:t>
                      </a:r>
                      <a:endParaRPr lang="en-US" dirty="0"/>
                    </a:p>
                  </a:txBody>
                  <a:tcPr/>
                </a:tc>
              </a:tr>
              <a:tr h="453206">
                <a:tc>
                  <a:txBody>
                    <a:bodyPr/>
                    <a:lstStyle/>
                    <a:p>
                      <a:pPr algn="l"/>
                      <a:r>
                        <a:rPr lang="en-US" dirty="0" smtClean="0"/>
                        <a:t>Channel Manager</a:t>
                      </a:r>
                      <a:endParaRPr lang="en-US" dirty="0"/>
                    </a:p>
                  </a:txBody>
                  <a:tcPr/>
                </a:tc>
                <a:tc>
                  <a:txBody>
                    <a:bodyPr/>
                    <a:lstStyle/>
                    <a:p>
                      <a:pPr algn="l"/>
                      <a:r>
                        <a:rPr lang="en-US" dirty="0" smtClean="0"/>
                        <a:t>Flow</a:t>
                      </a:r>
                      <a:r>
                        <a:rPr lang="en-US" baseline="0" dirty="0" smtClean="0"/>
                        <a:t> and congestion control</a:t>
                      </a:r>
                      <a:endParaRPr lang="en-US" dirty="0"/>
                    </a:p>
                  </a:txBody>
                  <a:tcPr/>
                </a:tc>
              </a:tr>
              <a:tr h="453206">
                <a:tc>
                  <a:txBody>
                    <a:bodyPr/>
                    <a:lstStyle/>
                    <a:p>
                      <a:pPr algn="l"/>
                      <a:r>
                        <a:rPr lang="en-US" dirty="0" smtClean="0"/>
                        <a:t>Transport</a:t>
                      </a:r>
                      <a:endParaRPr lang="en-US" dirty="0"/>
                    </a:p>
                  </a:txBody>
                  <a:tcPr/>
                </a:tc>
                <a:tc>
                  <a:txBody>
                    <a:bodyPr/>
                    <a:lstStyle/>
                    <a:p>
                      <a:pPr algn="l"/>
                      <a:r>
                        <a:rPr lang="en-US" dirty="0" smtClean="0"/>
                        <a:t>Send &amp; receive on sockets</a:t>
                      </a:r>
                      <a:endParaRPr lang="en-US" dirty="0"/>
                    </a:p>
                  </a:txBody>
                  <a:tcPr/>
                </a:tc>
              </a:tr>
            </a:tbl>
          </a:graphicData>
        </a:graphic>
      </p:graphicFrame>
    </p:spTree>
    <p:extLst>
      <p:ext uri="{BB962C8B-B14F-4D97-AF65-F5344CB8AC3E}">
        <p14:creationId xmlns:p14="http://schemas.microsoft.com/office/powerpoint/2010/main" val="2477763411"/>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Let’s talk about gameplay</a:t>
            </a:r>
            <a:endParaRPr lang="en-US" dirty="0"/>
          </a:p>
        </p:txBody>
      </p:sp>
      <p:sp>
        <p:nvSpPr>
          <p:cNvPr id="3" name="Content Placeholder 2"/>
          <p:cNvSpPr>
            <a:spLocks noGrp="1"/>
          </p:cNvSpPr>
          <p:nvPr>
            <p:ph idx="1"/>
          </p:nvPr>
        </p:nvSpPr>
        <p:spPr/>
        <p:txBody>
          <a:bodyPr>
            <a:normAutofit/>
          </a:bodyPr>
          <a:lstStyle/>
          <a:p>
            <a:pPr marL="457200" lvl="1" indent="0">
              <a:buNone/>
            </a:pPr>
            <a:endParaRPr lang="en-US" sz="4000" dirty="0"/>
          </a:p>
          <a:p>
            <a:pPr lvl="1"/>
            <a:endParaRPr lang="en-US" sz="2000" dirty="0" smtClean="0"/>
          </a:p>
          <a:p>
            <a:pPr lvl="1"/>
            <a:endParaRPr lang="en-US" sz="2000" dirty="0" smtClean="0"/>
          </a:p>
          <a:p>
            <a:pPr lvl="1"/>
            <a:endParaRPr lang="en-US" sz="2000" dirty="0"/>
          </a:p>
        </p:txBody>
      </p:sp>
      <p:graphicFrame>
        <p:nvGraphicFramePr>
          <p:cNvPr id="4" name="Table 3"/>
          <p:cNvGraphicFramePr>
            <a:graphicFrameLocks noGrp="1"/>
          </p:cNvGraphicFramePr>
          <p:nvPr>
            <p:extLst>
              <p:ext uri="{D42A27DB-BD31-4B8C-83A1-F6EECF244321}">
                <p14:modId xmlns:p14="http://schemas.microsoft.com/office/powerpoint/2010/main" val="3229627566"/>
              </p:ext>
            </p:extLst>
          </p:nvPr>
        </p:nvGraphicFramePr>
        <p:xfrm>
          <a:off x="873454" y="1181192"/>
          <a:ext cx="7533566" cy="3172442"/>
        </p:xfrm>
        <a:graphic>
          <a:graphicData uri="http://schemas.openxmlformats.org/drawingml/2006/table">
            <a:tbl>
              <a:tblPr firstRow="1" bandRow="1">
                <a:tableStyleId>{AF606853-7671-496A-8E4F-DF71F8EC918B}</a:tableStyleId>
              </a:tblPr>
              <a:tblGrid>
                <a:gridCol w="2115406"/>
                <a:gridCol w="5418160"/>
              </a:tblGrid>
              <a:tr h="453206">
                <a:tc>
                  <a:txBody>
                    <a:bodyPr/>
                    <a:lstStyle/>
                    <a:p>
                      <a:pPr algn="l"/>
                      <a:r>
                        <a:rPr lang="en-US" dirty="0" smtClean="0"/>
                        <a:t>Layer</a:t>
                      </a:r>
                      <a:endParaRPr lang="en-US" dirty="0"/>
                    </a:p>
                  </a:txBody>
                  <a:tcPr/>
                </a:tc>
                <a:tc>
                  <a:txBody>
                    <a:bodyPr/>
                    <a:lstStyle/>
                    <a:p>
                      <a:pPr algn="l"/>
                      <a:r>
                        <a:rPr lang="en-US" dirty="0" smtClean="0"/>
                        <a:t>Purpose</a:t>
                      </a:r>
                      <a:endParaRPr lang="en-US" dirty="0"/>
                    </a:p>
                  </a:txBody>
                  <a:tcPr/>
                </a:tc>
              </a:tr>
              <a:tr h="453206">
                <a:tc>
                  <a:txBody>
                    <a:bodyPr/>
                    <a:lstStyle/>
                    <a:p>
                      <a:pPr algn="l"/>
                      <a:r>
                        <a:rPr lang="en-US" dirty="0" smtClean="0">
                          <a:solidFill>
                            <a:schemeClr val="accent5"/>
                          </a:solidFill>
                        </a:rPr>
                        <a:t>Game</a:t>
                      </a:r>
                      <a:endParaRPr lang="en-US" dirty="0">
                        <a:solidFill>
                          <a:schemeClr val="accent5"/>
                        </a:solidFill>
                      </a:endParaRPr>
                    </a:p>
                  </a:txBody>
                  <a:tcPr/>
                </a:tc>
                <a:tc>
                  <a:txBody>
                    <a:bodyPr/>
                    <a:lstStyle/>
                    <a:p>
                      <a:pPr algn="l"/>
                      <a:r>
                        <a:rPr lang="en-US" dirty="0" smtClean="0">
                          <a:solidFill>
                            <a:schemeClr val="accent5"/>
                          </a:solidFill>
                        </a:rPr>
                        <a:t>Runs</a:t>
                      </a:r>
                      <a:r>
                        <a:rPr lang="en-US" baseline="0" dirty="0" smtClean="0">
                          <a:solidFill>
                            <a:schemeClr val="accent5"/>
                          </a:solidFill>
                        </a:rPr>
                        <a:t> the game</a:t>
                      </a:r>
                      <a:endParaRPr lang="en-US" dirty="0">
                        <a:solidFill>
                          <a:schemeClr val="accent5"/>
                        </a:solidFill>
                      </a:endParaRPr>
                    </a:p>
                  </a:txBody>
                  <a:tcPr/>
                </a:tc>
              </a:tr>
              <a:tr h="453206">
                <a:tc>
                  <a:txBody>
                    <a:bodyPr/>
                    <a:lstStyle/>
                    <a:p>
                      <a:pPr algn="l"/>
                      <a:r>
                        <a:rPr lang="en-US" b="1" dirty="0" smtClean="0"/>
                        <a:t>Game</a:t>
                      </a:r>
                      <a:r>
                        <a:rPr lang="en-US" b="1" baseline="0" dirty="0" smtClean="0"/>
                        <a:t> Interface</a:t>
                      </a:r>
                      <a:endParaRPr lang="en-US" b="1" dirty="0"/>
                    </a:p>
                  </a:txBody>
                  <a:tcPr/>
                </a:tc>
                <a:tc>
                  <a:txBody>
                    <a:bodyPr/>
                    <a:lstStyle/>
                    <a:p>
                      <a:pPr algn="l"/>
                      <a:r>
                        <a:rPr lang="en-US" b="1" dirty="0" smtClean="0"/>
                        <a:t>Extract</a:t>
                      </a:r>
                      <a:r>
                        <a:rPr lang="en-US" b="1" baseline="0" dirty="0" smtClean="0"/>
                        <a:t> and apply replicated data</a:t>
                      </a:r>
                      <a:endParaRPr lang="en-US" b="1" dirty="0"/>
                    </a:p>
                  </a:txBody>
                  <a:tcPr/>
                </a:tc>
              </a:tr>
              <a:tr h="453206">
                <a:tc>
                  <a:txBody>
                    <a:bodyPr/>
                    <a:lstStyle/>
                    <a:p>
                      <a:pPr algn="l"/>
                      <a:r>
                        <a:rPr lang="en-US" b="1" dirty="0" smtClean="0"/>
                        <a:t>Prioritization</a:t>
                      </a:r>
                      <a:endParaRPr lang="en-US" b="1" dirty="0"/>
                    </a:p>
                  </a:txBody>
                  <a:tcPr/>
                </a:tc>
                <a:tc>
                  <a:txBody>
                    <a:bodyPr/>
                    <a:lstStyle/>
                    <a:p>
                      <a:pPr algn="l"/>
                      <a:r>
                        <a:rPr lang="en-US" b="1" dirty="0" smtClean="0"/>
                        <a:t>Rate the priority of all possible</a:t>
                      </a:r>
                      <a:r>
                        <a:rPr lang="en-US" b="1" baseline="0" dirty="0" smtClean="0"/>
                        <a:t> replication options</a:t>
                      </a:r>
                      <a:endParaRPr lang="en-US" b="1" dirty="0"/>
                    </a:p>
                  </a:txBody>
                  <a:tcPr/>
                </a:tc>
              </a:tr>
              <a:tr h="453206">
                <a:tc>
                  <a:txBody>
                    <a:bodyPr/>
                    <a:lstStyle/>
                    <a:p>
                      <a:pPr algn="l"/>
                      <a:r>
                        <a:rPr lang="en-US" b="1" dirty="0" smtClean="0"/>
                        <a:t>Replication</a:t>
                      </a:r>
                      <a:endParaRPr lang="en-US" b="1" dirty="0"/>
                    </a:p>
                  </a:txBody>
                  <a:tcPr/>
                </a:tc>
                <a:tc>
                  <a:txBody>
                    <a:bodyPr/>
                    <a:lstStyle/>
                    <a:p>
                      <a:pPr algn="l"/>
                      <a:r>
                        <a:rPr lang="en-US" b="1" dirty="0" smtClean="0"/>
                        <a:t>Protocols</a:t>
                      </a:r>
                      <a:r>
                        <a:rPr lang="en-US" b="1" baseline="0" dirty="0" smtClean="0"/>
                        <a:t> with various reliability guarantees</a:t>
                      </a:r>
                      <a:endParaRPr lang="en-US" b="1" dirty="0"/>
                    </a:p>
                  </a:txBody>
                  <a:tcPr/>
                </a:tc>
              </a:tr>
              <a:tr h="453206">
                <a:tc>
                  <a:txBody>
                    <a:bodyPr/>
                    <a:lstStyle/>
                    <a:p>
                      <a:pPr algn="l"/>
                      <a:r>
                        <a:rPr lang="en-US" dirty="0" smtClean="0">
                          <a:solidFill>
                            <a:schemeClr val="accent5"/>
                          </a:solidFill>
                        </a:rPr>
                        <a:t>Channel Manager</a:t>
                      </a:r>
                      <a:endParaRPr lang="en-US" dirty="0">
                        <a:solidFill>
                          <a:schemeClr val="accent5"/>
                        </a:solidFill>
                      </a:endParaRPr>
                    </a:p>
                  </a:txBody>
                  <a:tcPr/>
                </a:tc>
                <a:tc>
                  <a:txBody>
                    <a:bodyPr/>
                    <a:lstStyle/>
                    <a:p>
                      <a:pPr algn="l"/>
                      <a:r>
                        <a:rPr lang="en-US" dirty="0" smtClean="0">
                          <a:solidFill>
                            <a:schemeClr val="accent5"/>
                          </a:solidFill>
                        </a:rPr>
                        <a:t>Flow</a:t>
                      </a:r>
                      <a:r>
                        <a:rPr lang="en-US" baseline="0" dirty="0" smtClean="0">
                          <a:solidFill>
                            <a:schemeClr val="accent5"/>
                          </a:solidFill>
                        </a:rPr>
                        <a:t> and congestion control</a:t>
                      </a:r>
                      <a:endParaRPr lang="en-US" dirty="0">
                        <a:solidFill>
                          <a:schemeClr val="accent5"/>
                        </a:solidFill>
                      </a:endParaRPr>
                    </a:p>
                  </a:txBody>
                  <a:tcPr/>
                </a:tc>
              </a:tr>
              <a:tr h="453206">
                <a:tc>
                  <a:txBody>
                    <a:bodyPr/>
                    <a:lstStyle/>
                    <a:p>
                      <a:pPr algn="l"/>
                      <a:r>
                        <a:rPr lang="en-US" dirty="0" smtClean="0">
                          <a:solidFill>
                            <a:schemeClr val="accent5"/>
                          </a:solidFill>
                        </a:rPr>
                        <a:t>Transport</a:t>
                      </a:r>
                      <a:endParaRPr lang="en-US" dirty="0">
                        <a:solidFill>
                          <a:schemeClr val="accent5"/>
                        </a:solidFill>
                      </a:endParaRPr>
                    </a:p>
                  </a:txBody>
                  <a:tcPr/>
                </a:tc>
                <a:tc>
                  <a:txBody>
                    <a:bodyPr/>
                    <a:lstStyle/>
                    <a:p>
                      <a:pPr algn="l"/>
                      <a:r>
                        <a:rPr lang="en-US" dirty="0" smtClean="0">
                          <a:solidFill>
                            <a:schemeClr val="accent5"/>
                          </a:solidFill>
                        </a:rPr>
                        <a:t>Send &amp; receive on sockets</a:t>
                      </a:r>
                      <a:endParaRPr lang="en-US" dirty="0">
                        <a:solidFill>
                          <a:schemeClr val="accent5"/>
                        </a:solidFill>
                      </a:endParaRPr>
                    </a:p>
                  </a:txBody>
                  <a:tcPr/>
                </a:tc>
              </a:tr>
            </a:tbl>
          </a:graphicData>
        </a:graphic>
      </p:graphicFrame>
    </p:spTree>
    <p:extLst>
      <p:ext uri="{BB962C8B-B14F-4D97-AF65-F5344CB8AC3E}">
        <p14:creationId xmlns:p14="http://schemas.microsoft.com/office/powerpoint/2010/main" val="1017186839"/>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Replication Protocol: </a:t>
            </a:r>
            <a:r>
              <a:rPr lang="en-US" i="1" dirty="0" smtClean="0"/>
              <a:t>State Data</a:t>
            </a:r>
            <a:endParaRPr lang="en-US" i="1" dirty="0"/>
          </a:p>
        </p:txBody>
      </p:sp>
      <p:sp>
        <p:nvSpPr>
          <p:cNvPr id="3" name="Content Placeholder 2"/>
          <p:cNvSpPr>
            <a:spLocks noGrp="1"/>
          </p:cNvSpPr>
          <p:nvPr>
            <p:ph idx="1"/>
          </p:nvPr>
        </p:nvSpPr>
        <p:spPr>
          <a:xfrm>
            <a:off x="457201" y="1200151"/>
            <a:ext cx="4810258" cy="3394472"/>
          </a:xfrm>
        </p:spPr>
        <p:txBody>
          <a:bodyPr>
            <a:normAutofit/>
          </a:bodyPr>
          <a:lstStyle/>
          <a:p>
            <a:r>
              <a:rPr lang="en-US" i="1" dirty="0" smtClean="0"/>
              <a:t>Guaranteed eventual delivery of most current state, </a:t>
            </a:r>
            <a:r>
              <a:rPr lang="en-US" i="1" dirty="0" err="1" smtClean="0"/>
              <a:t>host→client</a:t>
            </a:r>
            <a:r>
              <a:rPr lang="en-US" i="1" dirty="0" smtClean="0"/>
              <a:t> only</a:t>
            </a:r>
          </a:p>
          <a:p>
            <a:pPr lvl="1"/>
            <a:r>
              <a:rPr lang="en-US" dirty="0" smtClean="0"/>
              <a:t>Object position</a:t>
            </a:r>
          </a:p>
          <a:p>
            <a:pPr lvl="1"/>
            <a:r>
              <a:rPr lang="en-US" dirty="0" smtClean="0"/>
              <a:t>Object health</a:t>
            </a:r>
          </a:p>
          <a:p>
            <a:pPr lvl="1"/>
            <a:r>
              <a:rPr lang="en-US" dirty="0" smtClean="0"/>
              <a:t>Territory capture timer</a:t>
            </a:r>
          </a:p>
          <a:p>
            <a:pPr lvl="1"/>
            <a:r>
              <a:rPr lang="en-US" dirty="0" smtClean="0"/>
              <a:t>~150 more properties</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3822" y="1278135"/>
            <a:ext cx="3095624" cy="174128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4297" y="3019424"/>
            <a:ext cx="3105149" cy="1746646"/>
          </a:xfrm>
          <a:prstGeom prst="rect">
            <a:avLst/>
          </a:prstGeom>
        </p:spPr>
      </p:pic>
    </p:spTree>
    <p:extLst>
      <p:ext uri="{BB962C8B-B14F-4D97-AF65-F5344CB8AC3E}">
        <p14:creationId xmlns:p14="http://schemas.microsoft.com/office/powerpoint/2010/main" val="1474441916"/>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am I?</a:t>
            </a:r>
            <a:endParaRPr lang="en-US" dirty="0"/>
          </a:p>
        </p:txBody>
      </p:sp>
      <p:sp>
        <p:nvSpPr>
          <p:cNvPr id="3" name="Content Placeholder 2"/>
          <p:cNvSpPr>
            <a:spLocks noGrp="1"/>
          </p:cNvSpPr>
          <p:nvPr>
            <p:ph idx="1"/>
          </p:nvPr>
        </p:nvSpPr>
        <p:spPr>
          <a:xfrm>
            <a:off x="533401" y="1200151"/>
            <a:ext cx="8153400" cy="1103211"/>
          </a:xfrm>
        </p:spPr>
        <p:txBody>
          <a:bodyPr>
            <a:normAutofit/>
          </a:bodyPr>
          <a:lstStyle/>
          <a:p>
            <a:r>
              <a:rPr lang="en-US" dirty="0" smtClean="0"/>
              <a:t>David Aldridge, Lead Networking Engineer at </a:t>
            </a:r>
            <a:r>
              <a:rPr lang="en-US" dirty="0" err="1" smtClean="0"/>
              <a:t>Bungie</a:t>
            </a:r>
            <a:endParaRPr lang="en-US" dirty="0" smtClean="0"/>
          </a:p>
        </p:txBody>
      </p:sp>
      <p:sp>
        <p:nvSpPr>
          <p:cNvPr id="7" name="Content Placeholder 2"/>
          <p:cNvSpPr txBox="1">
            <a:spLocks/>
          </p:cNvSpPr>
          <p:nvPr/>
        </p:nvSpPr>
        <p:spPr>
          <a:xfrm>
            <a:off x="546904" y="1714500"/>
            <a:ext cx="5170989" cy="2771308"/>
          </a:xfrm>
          <a:prstGeom prst="rect">
            <a:avLst/>
          </a:prstGeom>
        </p:spPr>
        <p:txBody>
          <a:bodyPr vert="horz" lIns="91440" tIns="45720" rIns="91440" bIns="45720" rtlCol="0">
            <a:normAutofit/>
          </a:bodyPr>
          <a:lstStyle>
            <a:lvl1pPr marL="342900" indent="-342900">
              <a:spcBef>
                <a:spcPct val="20000"/>
              </a:spcBef>
              <a:buClr>
                <a:srgbClr val="00B0F0"/>
              </a:buClr>
              <a:buFont typeface="Arial" pitchFamily="34" charset="0"/>
              <a:buChar char="•"/>
              <a:defRPr sz="3200" b="1">
                <a:solidFill>
                  <a:schemeClr val="tx1">
                    <a:lumMod val="85000"/>
                  </a:schemeClr>
                </a:solidFill>
              </a:defRPr>
            </a:lvl1pPr>
            <a:lvl2pPr marL="742950" indent="-285750">
              <a:spcBef>
                <a:spcPct val="20000"/>
              </a:spcBef>
              <a:buClr>
                <a:srgbClr val="00B0F0"/>
              </a:buClr>
              <a:buFont typeface="Arial" pitchFamily="34" charset="0"/>
              <a:buChar char="–"/>
              <a:defRPr sz="2400">
                <a:solidFill>
                  <a:schemeClr val="tx1">
                    <a:lumMod val="50000"/>
                  </a:schemeClr>
                </a:solidFill>
              </a:defRPr>
            </a:lvl2pPr>
            <a:lvl3pPr marL="1143000" indent="-228600">
              <a:spcBef>
                <a:spcPct val="20000"/>
              </a:spcBef>
              <a:buClr>
                <a:srgbClr val="00B0F0"/>
              </a:buClr>
              <a:buFont typeface="Arial" pitchFamily="34" charset="0"/>
              <a:buChar char="•"/>
              <a:defRPr sz="2000">
                <a:solidFill>
                  <a:schemeClr val="tx1">
                    <a:lumMod val="85000"/>
                  </a:schemeClr>
                </a:solidFill>
              </a:defRPr>
            </a:lvl3pPr>
            <a:lvl4pPr marL="1600200" indent="-228600">
              <a:spcBef>
                <a:spcPct val="20000"/>
              </a:spcBef>
              <a:buClr>
                <a:srgbClr val="00B0F0"/>
              </a:buClr>
              <a:buFont typeface="Arial" pitchFamily="34" charset="0"/>
              <a:buChar char="–"/>
              <a:defRPr>
                <a:solidFill>
                  <a:schemeClr val="tx1">
                    <a:lumMod val="50000"/>
                  </a:schemeClr>
                </a:solidFill>
              </a:defRPr>
            </a:lvl4pPr>
            <a:lvl5pPr marL="2057400" indent="-228600">
              <a:spcBef>
                <a:spcPct val="20000"/>
              </a:spcBef>
              <a:buClr>
                <a:srgbClr val="00B0F0"/>
              </a:buClr>
              <a:buFont typeface="Arial" pitchFamily="34" charset="0"/>
              <a:buChar char="»"/>
              <a:defRPr>
                <a:solidFill>
                  <a:schemeClr val="tx1">
                    <a:lumMod val="85000"/>
                  </a:schemeClr>
                </a:solidFill>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sz="2800" b="0" dirty="0" smtClean="0"/>
              <a:t>Spent three years working on Halo: Reach networking</a:t>
            </a:r>
          </a:p>
          <a:p>
            <a:r>
              <a:rPr lang="en-US" sz="2800" b="0" dirty="0" smtClean="0"/>
              <a:t>I’ve </a:t>
            </a:r>
            <a:r>
              <a:rPr lang="en-US" sz="2800" b="0" dirty="0"/>
              <a:t>been making games for a while</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1124" y="2290052"/>
            <a:ext cx="3379806" cy="2471483"/>
          </a:xfrm>
          <a:prstGeom prst="rect">
            <a:avLst/>
          </a:prstGeom>
          <a:ln>
            <a:noFill/>
          </a:ln>
          <a:effectLst>
            <a:softEdge rad="112500"/>
          </a:effec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84681" y="1957153"/>
            <a:ext cx="2452692" cy="3137279"/>
          </a:xfrm>
          <a:prstGeom prst="rect">
            <a:avLst/>
          </a:prstGeom>
        </p:spPr>
      </p:pic>
    </p:spTree>
    <p:extLst>
      <p:ext uri="{BB962C8B-B14F-4D97-AF65-F5344CB8AC3E}">
        <p14:creationId xmlns:p14="http://schemas.microsoft.com/office/powerpoint/2010/main" val="77511955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par>
                                <p:cTn id="13" presetID="10" presetClass="exit" presetSubtype="0" fill="hold" nodeType="withEffect">
                                  <p:stCondLst>
                                    <p:cond delay="50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ntr" presetSubtype="0" fill="hold" nodeType="withEffect">
                                  <p:stCondLst>
                                    <p:cond delay="100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Replication Protocol: </a:t>
            </a:r>
            <a:r>
              <a:rPr lang="en-US" i="1" dirty="0" smtClean="0"/>
              <a:t>Events</a:t>
            </a:r>
            <a:endParaRPr lang="en-US" i="1" dirty="0"/>
          </a:p>
        </p:txBody>
      </p:sp>
      <p:sp>
        <p:nvSpPr>
          <p:cNvPr id="3" name="Content Placeholder 2"/>
          <p:cNvSpPr>
            <a:spLocks noGrp="1"/>
          </p:cNvSpPr>
          <p:nvPr>
            <p:ph idx="1"/>
          </p:nvPr>
        </p:nvSpPr>
        <p:spPr>
          <a:xfrm>
            <a:off x="457200" y="1200151"/>
            <a:ext cx="4823138" cy="3394472"/>
          </a:xfrm>
        </p:spPr>
        <p:txBody>
          <a:bodyPr>
            <a:normAutofit/>
          </a:bodyPr>
          <a:lstStyle/>
          <a:p>
            <a:r>
              <a:rPr lang="en-US" i="1" dirty="0" smtClean="0"/>
              <a:t>Unreliable </a:t>
            </a:r>
            <a:r>
              <a:rPr lang="en-US" i="1" dirty="0"/>
              <a:t>notifications of transient </a:t>
            </a:r>
            <a:r>
              <a:rPr lang="en-US" i="1" dirty="0" smtClean="0"/>
              <a:t>occurrences, </a:t>
            </a:r>
            <a:r>
              <a:rPr lang="en-US" i="1" dirty="0" err="1" smtClean="0"/>
              <a:t>host→client</a:t>
            </a:r>
            <a:r>
              <a:rPr lang="en-US" i="1" dirty="0" smtClean="0"/>
              <a:t> and </a:t>
            </a:r>
            <a:r>
              <a:rPr lang="en-US" i="1" dirty="0" err="1" smtClean="0"/>
              <a:t>client→host</a:t>
            </a:r>
            <a:endParaRPr lang="en-US" dirty="0" smtClean="0"/>
          </a:p>
          <a:p>
            <a:pPr lvl="1"/>
            <a:r>
              <a:rPr lang="en-US" dirty="0" smtClean="0"/>
              <a:t>Please fire my weapon </a:t>
            </a:r>
          </a:p>
          <a:p>
            <a:pPr lvl="1"/>
            <a:r>
              <a:rPr lang="en-US" dirty="0" smtClean="0"/>
              <a:t>This weapon was fired</a:t>
            </a:r>
          </a:p>
          <a:p>
            <a:pPr lvl="1"/>
            <a:r>
              <a:rPr lang="en-US" dirty="0" smtClean="0"/>
              <a:t>Projectile detonated</a:t>
            </a:r>
          </a:p>
          <a:p>
            <a:pPr lvl="1"/>
            <a:r>
              <a:rPr lang="en-US" dirty="0" smtClean="0"/>
              <a:t>~50 more events</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8866" y="1296499"/>
            <a:ext cx="2978311" cy="16753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5801" y="2971799"/>
            <a:ext cx="2961376" cy="1665774"/>
          </a:xfrm>
          <a:prstGeom prst="rect">
            <a:avLst/>
          </a:prstGeom>
        </p:spPr>
      </p:pic>
    </p:spTree>
    <p:extLst>
      <p:ext uri="{BB962C8B-B14F-4D97-AF65-F5344CB8AC3E}">
        <p14:creationId xmlns:p14="http://schemas.microsoft.com/office/powerpoint/2010/main" val="1958854364"/>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Replication Protocol: </a:t>
            </a:r>
            <a:r>
              <a:rPr lang="en-US" i="1" dirty="0" smtClean="0"/>
              <a:t>Control data</a:t>
            </a:r>
            <a:endParaRPr lang="en-US" i="1" dirty="0"/>
          </a:p>
        </p:txBody>
      </p:sp>
      <p:sp>
        <p:nvSpPr>
          <p:cNvPr id="3" name="Content Placeholder 2"/>
          <p:cNvSpPr>
            <a:spLocks noGrp="1"/>
          </p:cNvSpPr>
          <p:nvPr>
            <p:ph idx="1"/>
          </p:nvPr>
        </p:nvSpPr>
        <p:spPr>
          <a:xfrm>
            <a:off x="457201" y="1200151"/>
            <a:ext cx="5715000" cy="3394472"/>
          </a:xfrm>
        </p:spPr>
        <p:txBody>
          <a:bodyPr>
            <a:normAutofit fontScale="92500" lnSpcReduction="10000"/>
          </a:bodyPr>
          <a:lstStyle/>
          <a:p>
            <a:r>
              <a:rPr lang="en-US" i="1" dirty="0" smtClean="0"/>
              <a:t>High-frequency, best-effort </a:t>
            </a:r>
            <a:r>
              <a:rPr lang="en-US" i="1" dirty="0"/>
              <a:t>transmission of rapidly-updated </a:t>
            </a:r>
            <a:r>
              <a:rPr lang="en-US" i="1" dirty="0" smtClean="0"/>
              <a:t>data extracted from player control inputs, </a:t>
            </a:r>
            <a:r>
              <a:rPr lang="en-US" i="1" dirty="0" err="1" smtClean="0"/>
              <a:t>host→client</a:t>
            </a:r>
            <a:r>
              <a:rPr lang="en-US" i="1" dirty="0" smtClean="0"/>
              <a:t> and </a:t>
            </a:r>
            <a:r>
              <a:rPr lang="en-US" i="1" dirty="0" err="1" smtClean="0"/>
              <a:t>client→host</a:t>
            </a:r>
            <a:endParaRPr lang="en-US" i="1" dirty="0" smtClean="0"/>
          </a:p>
          <a:p>
            <a:pPr lvl="1"/>
            <a:r>
              <a:rPr lang="en-US" dirty="0"/>
              <a:t>Current analog stick values for all players (host-&gt;client)</a:t>
            </a:r>
          </a:p>
          <a:p>
            <a:pPr lvl="1"/>
            <a:r>
              <a:rPr lang="en-US" dirty="0" smtClean="0"/>
              <a:t>Current position of client’s own biped (client-&gt;host)</a:t>
            </a:r>
            <a:endParaRPr lang="en-US" dirty="0"/>
          </a:p>
          <a:p>
            <a:pPr lvl="1"/>
            <a:r>
              <a:rPr lang="en-US" dirty="0" smtClean="0"/>
              <a:t>~15 more properties</a:t>
            </a:r>
            <a:endParaRPr lang="en-US" dirty="0"/>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3840" y="1362075"/>
            <a:ext cx="2562009" cy="1847849"/>
          </a:xfrm>
          <a:prstGeom prst="rect">
            <a:avLst/>
          </a:prstGeom>
        </p:spPr>
      </p:pic>
    </p:spTree>
    <p:extLst>
      <p:ext uri="{BB962C8B-B14F-4D97-AF65-F5344CB8AC3E}">
        <p14:creationId xmlns:p14="http://schemas.microsoft.com/office/powerpoint/2010/main" val="3707169160"/>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Replication: The Big Picture</a:t>
            </a:r>
            <a:endParaRPr lang="en-US" dirty="0"/>
          </a:p>
        </p:txBody>
      </p:sp>
      <p:sp>
        <p:nvSpPr>
          <p:cNvPr id="5" name="Rectangle 4"/>
          <p:cNvSpPr/>
          <p:nvPr/>
        </p:nvSpPr>
        <p:spPr>
          <a:xfrm>
            <a:off x="859808" y="1364777"/>
            <a:ext cx="1705971" cy="3057098"/>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Host</a:t>
            </a:r>
            <a:endParaRPr lang="en-US" sz="4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6" name="Rectangle 5"/>
          <p:cNvSpPr/>
          <p:nvPr/>
        </p:nvSpPr>
        <p:spPr>
          <a:xfrm>
            <a:off x="6646459" y="1364777"/>
            <a:ext cx="1653653" cy="3057098"/>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Client</a:t>
            </a:r>
            <a:endParaRPr lang="en-US" sz="4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cxnSp>
        <p:nvCxnSpPr>
          <p:cNvPr id="9" name="Straight Arrow Connector 8"/>
          <p:cNvCxnSpPr/>
          <p:nvPr/>
        </p:nvCxnSpPr>
        <p:spPr>
          <a:xfrm flipH="1">
            <a:off x="2565779" y="1760562"/>
            <a:ext cx="4080680" cy="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565779" y="1405721"/>
            <a:ext cx="4080679" cy="400110"/>
          </a:xfrm>
          <a:prstGeom prst="rect">
            <a:avLst/>
          </a:prstGeom>
          <a:noFill/>
        </p:spPr>
        <p:txBody>
          <a:bodyPr wrap="square" rtlCol="0">
            <a:spAutoFit/>
          </a:bodyPr>
          <a:lstStyle/>
          <a:p>
            <a:pPr algn="ctr"/>
            <a:r>
              <a:rPr lang="en-US" sz="2000" b="1" dirty="0" smtClean="0"/>
              <a:t>Control Data</a:t>
            </a:r>
            <a:endParaRPr lang="en-US" sz="2000" b="1" dirty="0"/>
          </a:p>
        </p:txBody>
      </p:sp>
      <p:sp>
        <p:nvSpPr>
          <p:cNvPr id="14" name="TextBox 13"/>
          <p:cNvSpPr txBox="1"/>
          <p:nvPr/>
        </p:nvSpPr>
        <p:spPr>
          <a:xfrm>
            <a:off x="2565779" y="1771290"/>
            <a:ext cx="4080678" cy="338554"/>
          </a:xfrm>
          <a:prstGeom prst="rect">
            <a:avLst/>
          </a:prstGeom>
          <a:noFill/>
        </p:spPr>
        <p:txBody>
          <a:bodyPr wrap="square" rtlCol="0">
            <a:spAutoFit/>
          </a:bodyPr>
          <a:lstStyle/>
          <a:p>
            <a:pPr algn="ctr"/>
            <a:r>
              <a:rPr lang="en-US" sz="1600" dirty="0" smtClean="0"/>
              <a:t>“My biped is now at position x”</a:t>
            </a:r>
          </a:p>
        </p:txBody>
      </p:sp>
      <p:cxnSp>
        <p:nvCxnSpPr>
          <p:cNvPr id="19" name="Straight Arrow Connector 18"/>
          <p:cNvCxnSpPr/>
          <p:nvPr/>
        </p:nvCxnSpPr>
        <p:spPr>
          <a:xfrm flipH="1">
            <a:off x="2565777" y="3454920"/>
            <a:ext cx="4080680" cy="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565780" y="3081585"/>
            <a:ext cx="4080680" cy="400110"/>
          </a:xfrm>
          <a:prstGeom prst="rect">
            <a:avLst/>
          </a:prstGeom>
          <a:noFill/>
        </p:spPr>
        <p:txBody>
          <a:bodyPr wrap="square" rtlCol="0">
            <a:spAutoFit/>
          </a:bodyPr>
          <a:lstStyle/>
          <a:p>
            <a:pPr algn="ctr"/>
            <a:r>
              <a:rPr lang="en-US" sz="2000" b="1" dirty="0" smtClean="0"/>
              <a:t>Events</a:t>
            </a:r>
            <a:endParaRPr lang="en-US" sz="2000" b="1" dirty="0"/>
          </a:p>
        </p:txBody>
      </p:sp>
      <p:sp>
        <p:nvSpPr>
          <p:cNvPr id="21" name="TextBox 20"/>
          <p:cNvSpPr txBox="1"/>
          <p:nvPr/>
        </p:nvSpPr>
        <p:spPr>
          <a:xfrm>
            <a:off x="2565780" y="3481695"/>
            <a:ext cx="4080679" cy="584775"/>
          </a:xfrm>
          <a:prstGeom prst="rect">
            <a:avLst/>
          </a:prstGeom>
          <a:noFill/>
        </p:spPr>
        <p:txBody>
          <a:bodyPr wrap="square" rtlCol="0">
            <a:spAutoFit/>
          </a:bodyPr>
          <a:lstStyle/>
          <a:p>
            <a:pPr algn="ctr"/>
            <a:r>
              <a:rPr lang="en-US" sz="1600" dirty="0" smtClean="0"/>
              <a:t>“I just fired my primary weapon”</a:t>
            </a:r>
          </a:p>
          <a:p>
            <a:pPr algn="ctr"/>
            <a:r>
              <a:rPr lang="en-US" sz="1600" dirty="0" smtClean="0"/>
              <a:t>“I’d like to get into this warthog”</a:t>
            </a:r>
          </a:p>
        </p:txBody>
      </p:sp>
    </p:spTree>
    <p:extLst>
      <p:ext uri="{BB962C8B-B14F-4D97-AF65-F5344CB8AC3E}">
        <p14:creationId xmlns:p14="http://schemas.microsoft.com/office/powerpoint/2010/main" val="153798785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9"/>
                                        </p:tgtEl>
                                      </p:cBhvr>
                                    </p:animEffect>
                                    <p:set>
                                      <p:cBhvr>
                                        <p:cTn id="29" dur="1" fill="hold">
                                          <p:stCondLst>
                                            <p:cond delay="499"/>
                                          </p:stCondLst>
                                        </p:cTn>
                                        <p:tgtEl>
                                          <p:spTgt spid="9"/>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20"/>
                                        </p:tgtEl>
                                      </p:cBhvr>
                                    </p:animEffect>
                                    <p:set>
                                      <p:cBhvr>
                                        <p:cTn id="38" dur="1" fill="hold">
                                          <p:stCondLst>
                                            <p:cond delay="499"/>
                                          </p:stCondLst>
                                        </p:cTn>
                                        <p:tgtEl>
                                          <p:spTgt spid="20"/>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9"/>
                                        </p:tgtEl>
                                      </p:cBhvr>
                                    </p:animEffect>
                                    <p:set>
                                      <p:cBhvr>
                                        <p:cTn id="41" dur="1" fill="hold">
                                          <p:stCondLst>
                                            <p:cond delay="499"/>
                                          </p:stCondLst>
                                        </p:cTn>
                                        <p:tgtEl>
                                          <p:spTgt spid="19"/>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1"/>
                                        </p:tgtEl>
                                      </p:cBhvr>
                                    </p:animEffect>
                                    <p:set>
                                      <p:cBhvr>
                                        <p:cTn id="44"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20" grpId="0"/>
      <p:bldP spid="20" grpId="1"/>
      <p:bldP spid="21" grpId="0"/>
      <p:bldP spid="21"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Replication: The Big Picture</a:t>
            </a:r>
            <a:endParaRPr lang="en-US" dirty="0"/>
          </a:p>
        </p:txBody>
      </p:sp>
      <p:sp>
        <p:nvSpPr>
          <p:cNvPr id="5" name="Rectangle 4"/>
          <p:cNvSpPr/>
          <p:nvPr/>
        </p:nvSpPr>
        <p:spPr>
          <a:xfrm>
            <a:off x="859808" y="1364777"/>
            <a:ext cx="1705971" cy="3057098"/>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Host</a:t>
            </a:r>
            <a:endParaRPr lang="en-US" sz="4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6" name="Rectangle 5"/>
          <p:cNvSpPr/>
          <p:nvPr/>
        </p:nvSpPr>
        <p:spPr>
          <a:xfrm>
            <a:off x="6646459" y="1364777"/>
            <a:ext cx="1653653" cy="3057098"/>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Client</a:t>
            </a:r>
            <a:endParaRPr lang="en-US" sz="4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cxnSp>
        <p:nvCxnSpPr>
          <p:cNvPr id="9" name="Straight Arrow Connector 8"/>
          <p:cNvCxnSpPr/>
          <p:nvPr/>
        </p:nvCxnSpPr>
        <p:spPr>
          <a:xfrm>
            <a:off x="2565782" y="1760562"/>
            <a:ext cx="4080678" cy="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565779" y="1360452"/>
            <a:ext cx="4080679" cy="400110"/>
          </a:xfrm>
          <a:prstGeom prst="rect">
            <a:avLst/>
          </a:prstGeom>
          <a:noFill/>
        </p:spPr>
        <p:txBody>
          <a:bodyPr wrap="square" rtlCol="0">
            <a:spAutoFit/>
          </a:bodyPr>
          <a:lstStyle/>
          <a:p>
            <a:pPr algn="ctr"/>
            <a:r>
              <a:rPr lang="en-US" sz="2000" b="1" dirty="0" smtClean="0"/>
              <a:t>Control Data</a:t>
            </a:r>
            <a:endParaRPr lang="en-US" sz="2000" b="1" dirty="0"/>
          </a:p>
        </p:txBody>
      </p:sp>
      <p:sp>
        <p:nvSpPr>
          <p:cNvPr id="14" name="TextBox 13"/>
          <p:cNvSpPr txBox="1"/>
          <p:nvPr/>
        </p:nvSpPr>
        <p:spPr>
          <a:xfrm>
            <a:off x="2565777" y="1760562"/>
            <a:ext cx="4080678" cy="338554"/>
          </a:xfrm>
          <a:prstGeom prst="rect">
            <a:avLst/>
          </a:prstGeom>
          <a:noFill/>
        </p:spPr>
        <p:txBody>
          <a:bodyPr wrap="square" rtlCol="0">
            <a:spAutoFit/>
          </a:bodyPr>
          <a:lstStyle/>
          <a:p>
            <a:pPr algn="ctr"/>
            <a:r>
              <a:rPr lang="en-US" sz="1600" dirty="0" smtClean="0"/>
              <a:t>“This biped is now trying to strafe left”</a:t>
            </a:r>
          </a:p>
        </p:txBody>
      </p:sp>
      <p:cxnSp>
        <p:nvCxnSpPr>
          <p:cNvPr id="19" name="Straight Arrow Connector 18"/>
          <p:cNvCxnSpPr/>
          <p:nvPr/>
        </p:nvCxnSpPr>
        <p:spPr>
          <a:xfrm>
            <a:off x="2565777" y="2502098"/>
            <a:ext cx="4080678" cy="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565782" y="2111047"/>
            <a:ext cx="4080680" cy="400110"/>
          </a:xfrm>
          <a:prstGeom prst="rect">
            <a:avLst/>
          </a:prstGeom>
          <a:noFill/>
        </p:spPr>
        <p:txBody>
          <a:bodyPr wrap="square" rtlCol="0">
            <a:spAutoFit/>
          </a:bodyPr>
          <a:lstStyle/>
          <a:p>
            <a:pPr algn="ctr"/>
            <a:r>
              <a:rPr lang="en-US" sz="2000" b="1" dirty="0" smtClean="0"/>
              <a:t>State Data</a:t>
            </a:r>
            <a:endParaRPr lang="en-US" sz="2000" b="1" dirty="0"/>
          </a:p>
        </p:txBody>
      </p:sp>
      <p:sp>
        <p:nvSpPr>
          <p:cNvPr id="21" name="TextBox 20"/>
          <p:cNvSpPr txBox="1"/>
          <p:nvPr/>
        </p:nvSpPr>
        <p:spPr>
          <a:xfrm>
            <a:off x="2565774" y="2564698"/>
            <a:ext cx="4080679" cy="830997"/>
          </a:xfrm>
          <a:prstGeom prst="rect">
            <a:avLst/>
          </a:prstGeom>
          <a:noFill/>
        </p:spPr>
        <p:txBody>
          <a:bodyPr wrap="square" rtlCol="0">
            <a:spAutoFit/>
          </a:bodyPr>
          <a:lstStyle/>
          <a:p>
            <a:pPr algn="ctr"/>
            <a:r>
              <a:rPr lang="en-US" sz="1600" dirty="0" smtClean="0"/>
              <a:t>“This object is now in position X”</a:t>
            </a:r>
          </a:p>
          <a:p>
            <a:pPr algn="ctr"/>
            <a:r>
              <a:rPr lang="en-US" sz="1600" dirty="0" smtClean="0"/>
              <a:t>“This warthog now has a broken windshield”</a:t>
            </a:r>
          </a:p>
          <a:p>
            <a:pPr algn="ctr"/>
            <a:r>
              <a:rPr lang="en-US" sz="1600" dirty="0" smtClean="0"/>
              <a:t>“All these broken warthog chunks now exist”</a:t>
            </a:r>
          </a:p>
        </p:txBody>
      </p:sp>
      <p:cxnSp>
        <p:nvCxnSpPr>
          <p:cNvPr id="16" name="Straight Arrow Connector 15"/>
          <p:cNvCxnSpPr/>
          <p:nvPr/>
        </p:nvCxnSpPr>
        <p:spPr>
          <a:xfrm>
            <a:off x="2565782" y="3795805"/>
            <a:ext cx="4080673" cy="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565775" y="3395695"/>
            <a:ext cx="4080680" cy="400110"/>
          </a:xfrm>
          <a:prstGeom prst="rect">
            <a:avLst/>
          </a:prstGeom>
          <a:noFill/>
        </p:spPr>
        <p:txBody>
          <a:bodyPr wrap="square" rtlCol="0">
            <a:spAutoFit/>
          </a:bodyPr>
          <a:lstStyle/>
          <a:p>
            <a:pPr algn="ctr"/>
            <a:r>
              <a:rPr lang="en-US" sz="2000" b="1" dirty="0" smtClean="0"/>
              <a:t>Events</a:t>
            </a:r>
            <a:endParaRPr lang="en-US" sz="2000" b="1" dirty="0"/>
          </a:p>
        </p:txBody>
      </p:sp>
      <p:sp>
        <p:nvSpPr>
          <p:cNvPr id="23" name="TextBox 22"/>
          <p:cNvSpPr txBox="1"/>
          <p:nvPr/>
        </p:nvSpPr>
        <p:spPr>
          <a:xfrm>
            <a:off x="2565775" y="3792425"/>
            <a:ext cx="4080679" cy="584775"/>
          </a:xfrm>
          <a:prstGeom prst="rect">
            <a:avLst/>
          </a:prstGeom>
          <a:noFill/>
        </p:spPr>
        <p:txBody>
          <a:bodyPr wrap="square" rtlCol="0">
            <a:spAutoFit/>
          </a:bodyPr>
          <a:lstStyle/>
          <a:p>
            <a:pPr algn="ctr"/>
            <a:r>
              <a:rPr lang="en-US" sz="1600" dirty="0" smtClean="0"/>
              <a:t>“This weapon just fired”</a:t>
            </a:r>
          </a:p>
          <a:p>
            <a:pPr algn="ctr"/>
            <a:r>
              <a:rPr lang="en-US" sz="1600" dirty="0" smtClean="0"/>
              <a:t>“This warthog just took damage at this point”</a:t>
            </a:r>
          </a:p>
        </p:txBody>
      </p:sp>
    </p:spTree>
    <p:extLst>
      <p:ext uri="{BB962C8B-B14F-4D97-AF65-F5344CB8AC3E}">
        <p14:creationId xmlns:p14="http://schemas.microsoft.com/office/powerpoint/2010/main" val="261613531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0" grpId="0"/>
      <p:bldP spid="21" grpId="0"/>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Replication is never fully reliable</a:t>
            </a:r>
            <a:endParaRPr lang="en-US" dirty="0"/>
          </a:p>
        </p:txBody>
      </p:sp>
      <p:sp>
        <p:nvSpPr>
          <p:cNvPr id="3" name="Content Placeholder 2"/>
          <p:cNvSpPr>
            <a:spLocks noGrp="1"/>
          </p:cNvSpPr>
          <p:nvPr>
            <p:ph idx="1"/>
          </p:nvPr>
        </p:nvSpPr>
        <p:spPr/>
        <p:txBody>
          <a:bodyPr>
            <a:normAutofit/>
          </a:bodyPr>
          <a:lstStyle/>
          <a:p>
            <a:r>
              <a:rPr lang="en-US" dirty="0" smtClean="0"/>
              <a:t>Unreliability enables </a:t>
            </a:r>
            <a:r>
              <a:rPr lang="en-US" dirty="0"/>
              <a:t>aggressive </a:t>
            </a:r>
            <a:r>
              <a:rPr lang="en-US" i="1" dirty="0"/>
              <a:t>prioritization</a:t>
            </a:r>
            <a:r>
              <a:rPr lang="en-US" b="1" dirty="0" smtClean="0"/>
              <a:t>, </a:t>
            </a:r>
            <a:r>
              <a:rPr lang="en-US" dirty="0" smtClean="0"/>
              <a:t>which lets us handle the richness of our simulation</a:t>
            </a:r>
            <a:endParaRPr lang="en-US" dirty="0" smtClean="0">
              <a:solidFill>
                <a:srgbClr val="00B050"/>
              </a:solidFill>
            </a:endParaRPr>
          </a:p>
          <a:p>
            <a:r>
              <a:rPr lang="en-US" dirty="0" smtClean="0"/>
              <a:t>Flow control layer decides when to send a packet, and what size it should be</a:t>
            </a:r>
          </a:p>
          <a:p>
            <a:r>
              <a:rPr lang="en-US" dirty="0" smtClean="0"/>
              <a:t>Replication writes data into the packet until full</a:t>
            </a:r>
          </a:p>
          <a:p>
            <a:r>
              <a:rPr lang="en-US" dirty="0" smtClean="0"/>
              <a:t>There is always more data than will fit, so we write high-priority data first</a:t>
            </a:r>
          </a:p>
        </p:txBody>
      </p:sp>
    </p:spTree>
    <p:extLst>
      <p:ext uri="{BB962C8B-B14F-4D97-AF65-F5344CB8AC3E}">
        <p14:creationId xmlns:p14="http://schemas.microsoft.com/office/powerpoint/2010/main" val="2865853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Prioritization</a:t>
            </a:r>
            <a:endParaRPr lang="en-US" dirty="0"/>
          </a:p>
        </p:txBody>
      </p:sp>
      <p:sp>
        <p:nvSpPr>
          <p:cNvPr id="3" name="Content Placeholder 2"/>
          <p:cNvSpPr>
            <a:spLocks noGrp="1"/>
          </p:cNvSpPr>
          <p:nvPr>
            <p:ph idx="1"/>
          </p:nvPr>
        </p:nvSpPr>
        <p:spPr/>
        <p:txBody>
          <a:bodyPr>
            <a:normAutofit/>
          </a:bodyPr>
          <a:lstStyle/>
          <a:p>
            <a:r>
              <a:rPr lang="en-US" dirty="0" smtClean="0"/>
              <a:t>Priority is based on client view and simulation state</a:t>
            </a:r>
          </a:p>
          <a:p>
            <a:r>
              <a:rPr lang="en-US" dirty="0" smtClean="0"/>
              <a:t>Priority is calculated separately per-object per-client</a:t>
            </a:r>
          </a:p>
          <a:p>
            <a:r>
              <a:rPr lang="en-US" dirty="0" smtClean="0"/>
              <a:t>Distance/direction is the core metric</a:t>
            </a:r>
          </a:p>
          <a:p>
            <a:r>
              <a:rPr lang="en-US" dirty="0"/>
              <a:t>Size &amp; speed affect priority</a:t>
            </a:r>
            <a:endParaRPr lang="en-US" dirty="0" smtClean="0"/>
          </a:p>
          <a:p>
            <a:r>
              <a:rPr lang="en-US" dirty="0" smtClean="0"/>
              <a:t>Shooting &amp; damage apply appropriate boosts</a:t>
            </a:r>
          </a:p>
          <a:p>
            <a:r>
              <a:rPr lang="en-US" dirty="0" smtClean="0"/>
              <a:t>Lots of special cases (e.g. thrown grenades)</a:t>
            </a:r>
          </a:p>
          <a:p>
            <a:pPr lvl="1"/>
            <a:endParaRPr lang="en-US" dirty="0"/>
          </a:p>
        </p:txBody>
      </p:sp>
    </p:spTree>
    <p:extLst>
      <p:ext uri="{BB962C8B-B14F-4D97-AF65-F5344CB8AC3E}">
        <p14:creationId xmlns:p14="http://schemas.microsoft.com/office/powerpoint/2010/main" val="294793535"/>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Prioritization example</a:t>
            </a:r>
            <a:endParaRPr lang="en-US" dirty="0">
              <a:solidFill>
                <a:srgbClr val="FFFF00"/>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934216667"/>
      </p:ext>
    </p:extLst>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Prioritization example</a:t>
            </a:r>
            <a:endParaRPr lang="en-US" dirty="0">
              <a:solidFill>
                <a:srgbClr val="FFFF00"/>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665044026"/>
      </p:ext>
    </p:extLst>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Prioritization example</a:t>
            </a:r>
            <a:endParaRPr lang="en-US" dirty="0">
              <a:solidFill>
                <a:srgbClr val="FFFF00"/>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a:ln w="88900" cap="sq" cmpd="thickThin">
            <a:solidFill>
              <a:srgbClr val="000000"/>
            </a:solidFill>
            <a:prstDash val="solid"/>
            <a:miter lim="800000"/>
          </a:ln>
          <a:effectLst>
            <a:innerShdw blurRad="76200">
              <a:srgbClr val="000000"/>
            </a:innerShdw>
          </a:effectLst>
        </p:spPr>
      </p:pic>
      <p:sp>
        <p:nvSpPr>
          <p:cNvPr id="3" name="TextBox 2"/>
          <p:cNvSpPr txBox="1"/>
          <p:nvPr/>
        </p:nvSpPr>
        <p:spPr>
          <a:xfrm>
            <a:off x="6728345" y="3265184"/>
            <a:ext cx="2238233" cy="523220"/>
          </a:xfrm>
          <a:prstGeom prst="rect">
            <a:avLst/>
          </a:prstGeom>
          <a:solidFill>
            <a:schemeClr val="bg2">
              <a:alpha val="56000"/>
            </a:schemeClr>
          </a:solidFill>
          <a:ln>
            <a:solidFill>
              <a:schemeClr val="tx1"/>
            </a:solidFill>
          </a:ln>
        </p:spPr>
        <p:txBody>
          <a:bodyPr wrap="square" rtlCol="0">
            <a:spAutoFit/>
          </a:bodyPr>
          <a:lstStyle/>
          <a:p>
            <a:r>
              <a:rPr lang="en-US" sz="2800" dirty="0" smtClean="0">
                <a:solidFill>
                  <a:srgbClr val="19B000"/>
                </a:solidFill>
              </a:rPr>
              <a:t>0.50/1.00/0</a:t>
            </a:r>
            <a:endParaRPr lang="en-US" sz="2800" dirty="0">
              <a:solidFill>
                <a:srgbClr val="19B000"/>
              </a:solidFill>
            </a:endParaRPr>
          </a:p>
        </p:txBody>
      </p:sp>
      <p:sp>
        <p:nvSpPr>
          <p:cNvPr id="5" name="Rectangle 4"/>
          <p:cNvSpPr/>
          <p:nvPr/>
        </p:nvSpPr>
        <p:spPr>
          <a:xfrm>
            <a:off x="5090615" y="3330054"/>
            <a:ext cx="1037230" cy="3002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a:stCxn id="5" idx="3"/>
            <a:endCxn id="3" idx="1"/>
          </p:cNvCxnSpPr>
          <p:nvPr/>
        </p:nvCxnSpPr>
        <p:spPr>
          <a:xfrm>
            <a:off x="6127845" y="3480179"/>
            <a:ext cx="600500" cy="46615"/>
          </a:xfrm>
          <a:prstGeom prst="straightConnector1">
            <a:avLst/>
          </a:prstGeom>
          <a:ln w="50800">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619022" y="3788404"/>
            <a:ext cx="5399314" cy="646331"/>
          </a:xfrm>
          <a:prstGeom prst="rect">
            <a:avLst/>
          </a:prstGeom>
          <a:gradFill>
            <a:gsLst>
              <a:gs pos="0">
                <a:schemeClr val="accent1">
                  <a:shade val="30000"/>
                  <a:satMod val="115000"/>
                  <a:alpha val="40000"/>
                </a:schemeClr>
              </a:gs>
              <a:gs pos="50000">
                <a:schemeClr val="accent1">
                  <a:shade val="67500"/>
                  <a:satMod val="115000"/>
                  <a:alpha val="51000"/>
                </a:schemeClr>
              </a:gs>
              <a:gs pos="100000">
                <a:schemeClr val="accent1">
                  <a:shade val="100000"/>
                  <a:satMod val="115000"/>
                  <a:alpha val="46000"/>
                </a:schemeClr>
              </a:gs>
            </a:gsLst>
            <a:lin ang="5400000" scaled="0"/>
          </a:gradFill>
          <a:ln>
            <a:solidFill>
              <a:schemeClr val="accent1"/>
            </a:solidFill>
          </a:ln>
        </p:spPr>
        <p:txBody>
          <a:bodyPr wrap="square" rtlCol="0">
            <a:spAutoFit/>
          </a:bodyPr>
          <a:lstStyle/>
          <a:p>
            <a:r>
              <a:rPr lang="en-US" dirty="0" smtClean="0"/>
              <a:t>Legend: </a:t>
            </a:r>
          </a:p>
          <a:p>
            <a:r>
              <a:rPr lang="en-US" dirty="0" smtClean="0"/>
              <a:t>Final priority / relevance / desired update period (</a:t>
            </a:r>
            <a:r>
              <a:rPr lang="en-US" dirty="0" err="1" smtClean="0"/>
              <a:t>ms</a:t>
            </a:r>
            <a:r>
              <a:rPr lang="en-US" dirty="0" smtClean="0"/>
              <a:t>)</a:t>
            </a:r>
            <a:endParaRPr lang="en-US" dirty="0"/>
          </a:p>
        </p:txBody>
      </p:sp>
      <p:sp>
        <p:nvSpPr>
          <p:cNvPr id="24" name="TextBox 23"/>
          <p:cNvSpPr txBox="1"/>
          <p:nvPr/>
        </p:nvSpPr>
        <p:spPr>
          <a:xfrm>
            <a:off x="245660" y="1314253"/>
            <a:ext cx="2660826" cy="523220"/>
          </a:xfrm>
          <a:prstGeom prst="rect">
            <a:avLst/>
          </a:prstGeom>
          <a:solidFill>
            <a:schemeClr val="bg2">
              <a:alpha val="54000"/>
            </a:schemeClr>
          </a:solidFill>
          <a:ln>
            <a:solidFill>
              <a:schemeClr val="tx1"/>
            </a:solidFill>
          </a:ln>
        </p:spPr>
        <p:txBody>
          <a:bodyPr wrap="square" rtlCol="0">
            <a:spAutoFit/>
          </a:bodyPr>
          <a:lstStyle/>
          <a:p>
            <a:r>
              <a:rPr lang="en-US" sz="2800" dirty="0" smtClean="0">
                <a:solidFill>
                  <a:srgbClr val="FF5500"/>
                </a:solidFill>
              </a:rPr>
              <a:t>0.22/0.97/127</a:t>
            </a:r>
            <a:endParaRPr lang="en-US" sz="2800" dirty="0">
              <a:solidFill>
                <a:srgbClr val="FF5500"/>
              </a:solidFill>
            </a:endParaRPr>
          </a:p>
        </p:txBody>
      </p:sp>
      <p:cxnSp>
        <p:nvCxnSpPr>
          <p:cNvPr id="25" name="Straight Arrow Connector 24"/>
          <p:cNvCxnSpPr>
            <a:stCxn id="27" idx="1"/>
            <a:endCxn id="24" idx="3"/>
          </p:cNvCxnSpPr>
          <p:nvPr/>
        </p:nvCxnSpPr>
        <p:spPr>
          <a:xfrm flipH="1" flipV="1">
            <a:off x="2906486" y="1575863"/>
            <a:ext cx="412193" cy="937600"/>
          </a:xfrm>
          <a:prstGeom prst="straightConnector1">
            <a:avLst/>
          </a:prstGeom>
          <a:ln w="50800">
            <a:tailEnd type="arrow"/>
          </a:ln>
        </p:spPr>
        <p:style>
          <a:lnRef idx="2">
            <a:schemeClr val="accent1"/>
          </a:lnRef>
          <a:fillRef idx="0">
            <a:schemeClr val="accent1"/>
          </a:fillRef>
          <a:effectRef idx="1">
            <a:schemeClr val="accent1"/>
          </a:effectRef>
          <a:fontRef idx="minor">
            <a:schemeClr val="tx1"/>
          </a:fontRef>
        </p:style>
      </p:cxnSp>
      <p:sp>
        <p:nvSpPr>
          <p:cNvPr id="27" name="Rectangle 26"/>
          <p:cNvSpPr/>
          <p:nvPr/>
        </p:nvSpPr>
        <p:spPr>
          <a:xfrm>
            <a:off x="3318679" y="2363338"/>
            <a:ext cx="1037230" cy="3002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7034620"/>
      </p:ext>
    </p:extLst>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Prioritization example</a:t>
            </a:r>
            <a:endParaRPr lang="en-US" dirty="0">
              <a:solidFill>
                <a:srgbClr val="FFFF00"/>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a:ln w="88900" cap="sq" cmpd="thickThin">
            <a:solidFill>
              <a:srgbClr val="000000"/>
            </a:solidFill>
            <a:prstDash val="solid"/>
            <a:miter lim="800000"/>
          </a:ln>
          <a:effectLst>
            <a:innerShdw blurRad="76200">
              <a:srgbClr val="000000"/>
            </a:innerShdw>
          </a:effectLst>
        </p:spPr>
      </p:pic>
      <p:sp>
        <p:nvSpPr>
          <p:cNvPr id="5" name="TextBox 4"/>
          <p:cNvSpPr txBox="1"/>
          <p:nvPr/>
        </p:nvSpPr>
        <p:spPr>
          <a:xfrm>
            <a:off x="447674" y="1765845"/>
            <a:ext cx="5453743" cy="646331"/>
          </a:xfrm>
          <a:prstGeom prst="rect">
            <a:avLst/>
          </a:prstGeom>
          <a:gradFill>
            <a:gsLst>
              <a:gs pos="0">
                <a:schemeClr val="bg1">
                  <a:alpha val="51000"/>
                </a:schemeClr>
              </a:gs>
              <a:gs pos="50000">
                <a:schemeClr val="bg1">
                  <a:alpha val="49000"/>
                </a:schemeClr>
              </a:gs>
              <a:gs pos="100000">
                <a:schemeClr val="bg1">
                  <a:alpha val="49000"/>
                </a:schemeClr>
              </a:gs>
            </a:gsLst>
            <a:lin ang="5400000" scaled="0"/>
          </a:gradFill>
          <a:ln>
            <a:solidFill>
              <a:schemeClr val="accent1"/>
            </a:solidFill>
          </a:ln>
        </p:spPr>
        <p:txBody>
          <a:bodyPr wrap="square" rtlCol="0">
            <a:spAutoFit/>
          </a:bodyPr>
          <a:lstStyle/>
          <a:p>
            <a:r>
              <a:rPr lang="en-US" dirty="0" smtClean="0"/>
              <a:t>Legend: </a:t>
            </a:r>
          </a:p>
          <a:p>
            <a:r>
              <a:rPr lang="en-US" dirty="0" smtClean="0"/>
              <a:t>Final priority / relevance / desired update period (</a:t>
            </a:r>
            <a:r>
              <a:rPr lang="en-US" dirty="0" err="1" smtClean="0"/>
              <a:t>ms</a:t>
            </a:r>
            <a:r>
              <a:rPr lang="en-US" dirty="0" smtClean="0"/>
              <a:t>)</a:t>
            </a:r>
            <a:endParaRPr lang="en-US" dirty="0"/>
          </a:p>
        </p:txBody>
      </p:sp>
      <p:sp>
        <p:nvSpPr>
          <p:cNvPr id="6" name="TextBox 5"/>
          <p:cNvSpPr txBox="1"/>
          <p:nvPr/>
        </p:nvSpPr>
        <p:spPr>
          <a:xfrm>
            <a:off x="6455390" y="3265184"/>
            <a:ext cx="2601524" cy="523220"/>
          </a:xfrm>
          <a:prstGeom prst="rect">
            <a:avLst/>
          </a:prstGeom>
          <a:solidFill>
            <a:schemeClr val="bg2">
              <a:alpha val="56000"/>
            </a:schemeClr>
          </a:solidFill>
          <a:ln>
            <a:solidFill>
              <a:schemeClr val="tx1"/>
            </a:solidFill>
          </a:ln>
        </p:spPr>
        <p:txBody>
          <a:bodyPr wrap="square" rtlCol="0">
            <a:spAutoFit/>
          </a:bodyPr>
          <a:lstStyle/>
          <a:p>
            <a:r>
              <a:rPr lang="en-US" sz="2800" dirty="0" smtClean="0">
                <a:solidFill>
                  <a:srgbClr val="FF3215"/>
                </a:solidFill>
              </a:rPr>
              <a:t>0.19/0.73/339</a:t>
            </a:r>
            <a:endParaRPr lang="en-US" sz="2800" dirty="0">
              <a:solidFill>
                <a:srgbClr val="FF3215"/>
              </a:solidFill>
            </a:endParaRPr>
          </a:p>
        </p:txBody>
      </p:sp>
      <p:sp>
        <p:nvSpPr>
          <p:cNvPr id="7" name="Rectangle 6"/>
          <p:cNvSpPr/>
          <p:nvPr/>
        </p:nvSpPr>
        <p:spPr>
          <a:xfrm>
            <a:off x="4572000" y="3774757"/>
            <a:ext cx="1037230" cy="3002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a:endCxn id="6" idx="1"/>
          </p:cNvCxnSpPr>
          <p:nvPr/>
        </p:nvCxnSpPr>
        <p:spPr>
          <a:xfrm flipV="1">
            <a:off x="5609229" y="3526794"/>
            <a:ext cx="846161" cy="398088"/>
          </a:xfrm>
          <a:prstGeom prst="straightConnector1">
            <a:avLst/>
          </a:prstGeom>
          <a:ln w="50800">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35015306"/>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Halo: Reach?</a:t>
            </a:r>
            <a:endParaRPr lang="en-US" dirty="0"/>
          </a:p>
        </p:txBody>
      </p:sp>
      <p:sp>
        <p:nvSpPr>
          <p:cNvPr id="3" name="Content Placeholder 2"/>
          <p:cNvSpPr>
            <a:spLocks noGrp="1"/>
          </p:cNvSpPr>
          <p:nvPr>
            <p:ph idx="1"/>
          </p:nvPr>
        </p:nvSpPr>
        <p:spPr/>
        <p:txBody>
          <a:bodyPr/>
          <a:lstStyle/>
          <a:p>
            <a:r>
              <a:rPr lang="en-US" dirty="0" smtClean="0"/>
              <a:t>[video]</a:t>
            </a:r>
            <a:endParaRPr lang="en-US" dirty="0"/>
          </a:p>
        </p:txBody>
      </p:sp>
    </p:spTree>
    <p:extLst>
      <p:ext uri="{BB962C8B-B14F-4D97-AF65-F5344CB8AC3E}">
        <p14:creationId xmlns:p14="http://schemas.microsoft.com/office/powerpoint/2010/main" val="2143376191"/>
      </p:ext>
    </p:extLst>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Designing for Networking Quality</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21551248"/>
      </p:ext>
    </p:extLst>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Throwing a grenade</a:t>
            </a:r>
            <a:endParaRPr lang="en-US" dirty="0"/>
          </a:p>
        </p:txBody>
      </p:sp>
      <p:sp>
        <p:nvSpPr>
          <p:cNvPr id="3" name="Content Placeholder 2"/>
          <p:cNvSpPr>
            <a:spLocks noGrp="1"/>
          </p:cNvSpPr>
          <p:nvPr>
            <p:ph idx="1"/>
          </p:nvPr>
        </p:nvSpPr>
        <p:spPr/>
        <p:txBody>
          <a:bodyPr/>
          <a:lstStyle/>
          <a:p>
            <a:r>
              <a:rPr lang="en-US" dirty="0"/>
              <a:t>[video]</a:t>
            </a:r>
          </a:p>
          <a:p>
            <a:endParaRPr lang="en-US" dirty="0"/>
          </a:p>
        </p:txBody>
      </p:sp>
    </p:spTree>
    <p:extLst>
      <p:ext uri="{BB962C8B-B14F-4D97-AF65-F5344CB8AC3E}">
        <p14:creationId xmlns:p14="http://schemas.microsoft.com/office/powerpoint/2010/main" val="931681087"/>
      </p:ext>
    </p:extLst>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Single-box grenade throw</a:t>
            </a:r>
            <a:endParaRPr lang="en-US" dirty="0"/>
          </a:p>
        </p:txBody>
      </p:sp>
      <p:sp>
        <p:nvSpPr>
          <p:cNvPr id="7" name="Rectangle 6"/>
          <p:cNvSpPr/>
          <p:nvPr/>
        </p:nvSpPr>
        <p:spPr>
          <a:xfrm>
            <a:off x="859809" y="1253452"/>
            <a:ext cx="2157712"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Controller</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8" name="Rectangle 7"/>
          <p:cNvSpPr/>
          <p:nvPr/>
        </p:nvSpPr>
        <p:spPr>
          <a:xfrm>
            <a:off x="4415246" y="1253452"/>
            <a:ext cx="3722915"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Single peer simulation</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cxnSp>
        <p:nvCxnSpPr>
          <p:cNvPr id="13" name="Straight Connector 12"/>
          <p:cNvCxnSpPr>
            <a:stCxn id="8" idx="2"/>
          </p:cNvCxnSpPr>
          <p:nvPr/>
        </p:nvCxnSpPr>
        <p:spPr>
          <a:xfrm flipH="1">
            <a:off x="6276703" y="1756664"/>
            <a:ext cx="1" cy="2932902"/>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938665" y="2272937"/>
            <a:ext cx="4338039"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664824" y="1965160"/>
            <a:ext cx="2704010" cy="307777"/>
          </a:xfrm>
          <a:prstGeom prst="rect">
            <a:avLst/>
          </a:prstGeom>
          <a:noFill/>
        </p:spPr>
        <p:txBody>
          <a:bodyPr wrap="square" rtlCol="0">
            <a:spAutoFit/>
          </a:bodyPr>
          <a:lstStyle/>
          <a:p>
            <a:pPr algn="ctr"/>
            <a:r>
              <a:rPr lang="en-US" sz="1400" dirty="0" smtClean="0"/>
              <a:t>Player presses left trigger</a:t>
            </a:r>
            <a:endParaRPr lang="en-US" sz="1400" dirty="0"/>
          </a:p>
        </p:txBody>
      </p:sp>
      <p:sp>
        <p:nvSpPr>
          <p:cNvPr id="19" name="Oval 18"/>
          <p:cNvSpPr/>
          <p:nvPr/>
        </p:nvSpPr>
        <p:spPr>
          <a:xfrm>
            <a:off x="6182270" y="2370546"/>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a:stCxn id="19" idx="6"/>
          </p:cNvCxnSpPr>
          <p:nvPr/>
        </p:nvCxnSpPr>
        <p:spPr>
          <a:xfrm>
            <a:off x="6371138" y="2461986"/>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616700" y="2200376"/>
            <a:ext cx="1879600" cy="523220"/>
          </a:xfrm>
          <a:prstGeom prst="rect">
            <a:avLst/>
          </a:prstGeom>
          <a:noFill/>
        </p:spPr>
        <p:txBody>
          <a:bodyPr wrap="square" rtlCol="0">
            <a:spAutoFit/>
          </a:bodyPr>
          <a:lstStyle/>
          <a:p>
            <a:r>
              <a:rPr lang="en-US" sz="1400" dirty="0" smtClean="0"/>
              <a:t>Grenade throw animation begins</a:t>
            </a:r>
            <a:endParaRPr lang="en-US" sz="1400" dirty="0"/>
          </a:p>
        </p:txBody>
      </p:sp>
      <p:sp>
        <p:nvSpPr>
          <p:cNvPr id="23" name="Oval 22"/>
          <p:cNvSpPr/>
          <p:nvPr/>
        </p:nvSpPr>
        <p:spPr>
          <a:xfrm>
            <a:off x="6182269" y="4101580"/>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p:cNvCxnSpPr/>
          <p:nvPr/>
        </p:nvCxnSpPr>
        <p:spPr>
          <a:xfrm>
            <a:off x="6371137" y="4193020"/>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616698" y="3715966"/>
            <a:ext cx="2018343" cy="954107"/>
          </a:xfrm>
          <a:prstGeom prst="rect">
            <a:avLst/>
          </a:prstGeom>
          <a:noFill/>
        </p:spPr>
        <p:txBody>
          <a:bodyPr wrap="square" rtlCol="0">
            <a:spAutoFit/>
          </a:bodyPr>
          <a:lstStyle/>
          <a:p>
            <a:r>
              <a:rPr lang="en-US" sz="1400" dirty="0" smtClean="0"/>
              <a:t>Release frame is reached, grenade object is detached from hand, aimed, and launched</a:t>
            </a:r>
            <a:endParaRPr lang="en-US" sz="1400" dirty="0"/>
          </a:p>
        </p:txBody>
      </p:sp>
      <p:cxnSp>
        <p:nvCxnSpPr>
          <p:cNvPr id="30" name="Elbow Connector 29"/>
          <p:cNvCxnSpPr>
            <a:stCxn id="19" idx="2"/>
            <a:endCxn id="23" idx="2"/>
          </p:cNvCxnSpPr>
          <p:nvPr/>
        </p:nvCxnSpPr>
        <p:spPr>
          <a:xfrm rot="10800000" flipV="1">
            <a:off x="6182270" y="2461986"/>
            <a:ext cx="1" cy="1731034"/>
          </a:xfrm>
          <a:prstGeom prst="bentConnector3">
            <a:avLst>
              <a:gd name="adj1" fmla="val 22860100000"/>
            </a:avLst>
          </a:prstGeom>
          <a:ln w="19050" cmpd="sng">
            <a:prstDash val="sysDot"/>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4777926" y="2977302"/>
            <a:ext cx="1181816" cy="738664"/>
          </a:xfrm>
          <a:prstGeom prst="rect">
            <a:avLst/>
          </a:prstGeom>
          <a:noFill/>
        </p:spPr>
        <p:txBody>
          <a:bodyPr wrap="square" rtlCol="0">
            <a:spAutoFit/>
          </a:bodyPr>
          <a:lstStyle/>
          <a:p>
            <a:pPr algn="r"/>
            <a:r>
              <a:rPr lang="en-US" sz="1400" dirty="0" smtClean="0"/>
              <a:t>Throw animation delay</a:t>
            </a:r>
            <a:endParaRPr lang="en-US" sz="1400" dirty="0"/>
          </a:p>
        </p:txBody>
      </p:sp>
      <p:cxnSp>
        <p:nvCxnSpPr>
          <p:cNvPr id="33" name="Straight Connector 32"/>
          <p:cNvCxnSpPr>
            <a:stCxn id="7" idx="2"/>
          </p:cNvCxnSpPr>
          <p:nvPr/>
        </p:nvCxnSpPr>
        <p:spPr>
          <a:xfrm>
            <a:off x="1938665" y="1756664"/>
            <a:ext cx="0" cy="2936995"/>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2285282"/>
      </p:ext>
    </p:extLst>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grenade throw – attempt #1</a:t>
            </a:r>
            <a:endParaRPr lang="en-US" dirty="0"/>
          </a:p>
        </p:txBody>
      </p:sp>
      <p:sp>
        <p:nvSpPr>
          <p:cNvPr id="3" name="Content Placeholder 2"/>
          <p:cNvSpPr>
            <a:spLocks noGrp="1"/>
          </p:cNvSpPr>
          <p:nvPr>
            <p:ph idx="1"/>
          </p:nvPr>
        </p:nvSpPr>
        <p:spPr>
          <a:xfrm>
            <a:off x="457200" y="1200151"/>
            <a:ext cx="4538133" cy="3394472"/>
          </a:xfrm>
        </p:spPr>
        <p:txBody>
          <a:bodyPr/>
          <a:lstStyle/>
          <a:p>
            <a:r>
              <a:rPr lang="en-US" dirty="0" smtClean="0"/>
              <a:t>Send grenade throw request to host</a:t>
            </a:r>
          </a:p>
          <a:p>
            <a:r>
              <a:rPr lang="en-US" dirty="0" smtClean="0"/>
              <a:t>Throw grenade locally when host confirms</a:t>
            </a:r>
          </a:p>
          <a:p>
            <a:pPr marL="0" indent="0">
              <a:buNone/>
            </a:pP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0883" y="1363133"/>
            <a:ext cx="2360425" cy="2257425"/>
          </a:xfrm>
          <a:prstGeom prst="rect">
            <a:avLst/>
          </a:prstGeom>
        </p:spPr>
      </p:pic>
    </p:spTree>
    <p:extLst>
      <p:ext uri="{BB962C8B-B14F-4D97-AF65-F5344CB8AC3E}">
        <p14:creationId xmlns:p14="http://schemas.microsoft.com/office/powerpoint/2010/main" val="2754555349"/>
      </p:ext>
    </p:extLst>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grenade throw – attempt #1</a:t>
            </a:r>
            <a:endParaRPr lang="en-US" dirty="0"/>
          </a:p>
        </p:txBody>
      </p:sp>
      <p:sp>
        <p:nvSpPr>
          <p:cNvPr id="7" name="Rectangle 6"/>
          <p:cNvSpPr/>
          <p:nvPr/>
        </p:nvSpPr>
        <p:spPr>
          <a:xfrm>
            <a:off x="1721450" y="1253452"/>
            <a:ext cx="2157712"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Client</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8" name="Rectangle 7"/>
          <p:cNvSpPr/>
          <p:nvPr/>
        </p:nvSpPr>
        <p:spPr>
          <a:xfrm>
            <a:off x="5237367" y="1253452"/>
            <a:ext cx="2078672"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Host</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cxnSp>
        <p:nvCxnSpPr>
          <p:cNvPr id="13" name="Straight Connector 12"/>
          <p:cNvCxnSpPr>
            <a:stCxn id="8" idx="2"/>
          </p:cNvCxnSpPr>
          <p:nvPr/>
        </p:nvCxnSpPr>
        <p:spPr>
          <a:xfrm>
            <a:off x="6276703" y="1756664"/>
            <a:ext cx="0" cy="2936995"/>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20" idx="4"/>
            <a:endCxn id="19" idx="0"/>
          </p:cNvCxnSpPr>
          <p:nvPr/>
        </p:nvCxnSpPr>
        <p:spPr>
          <a:xfrm>
            <a:off x="2800306" y="2072339"/>
            <a:ext cx="3469256" cy="441092"/>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rot="415174">
            <a:off x="3247012" y="2012258"/>
            <a:ext cx="2704010" cy="307777"/>
          </a:xfrm>
          <a:prstGeom prst="rect">
            <a:avLst/>
          </a:prstGeom>
          <a:noFill/>
        </p:spPr>
        <p:txBody>
          <a:bodyPr wrap="square" rtlCol="0">
            <a:spAutoFit/>
          </a:bodyPr>
          <a:lstStyle/>
          <a:p>
            <a:pPr algn="ctr"/>
            <a:r>
              <a:rPr lang="en-US" sz="1400" dirty="0" smtClean="0"/>
              <a:t>I’d like to throw a grenade</a:t>
            </a:r>
            <a:endParaRPr lang="en-US" sz="1400" dirty="0"/>
          </a:p>
        </p:txBody>
      </p:sp>
      <p:sp>
        <p:nvSpPr>
          <p:cNvPr id="19" name="Oval 18"/>
          <p:cNvSpPr/>
          <p:nvPr/>
        </p:nvSpPr>
        <p:spPr>
          <a:xfrm>
            <a:off x="6175128" y="2513431"/>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a:stCxn id="19" idx="6"/>
          </p:cNvCxnSpPr>
          <p:nvPr/>
        </p:nvCxnSpPr>
        <p:spPr>
          <a:xfrm>
            <a:off x="6363996" y="2604871"/>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609558" y="2476927"/>
            <a:ext cx="1879600" cy="523220"/>
          </a:xfrm>
          <a:prstGeom prst="rect">
            <a:avLst/>
          </a:prstGeom>
          <a:noFill/>
        </p:spPr>
        <p:txBody>
          <a:bodyPr wrap="square" rtlCol="0">
            <a:spAutoFit/>
          </a:bodyPr>
          <a:lstStyle/>
          <a:p>
            <a:r>
              <a:rPr lang="en-US" sz="1400" dirty="0" smtClean="0"/>
              <a:t>Grenade throw animation begins</a:t>
            </a:r>
            <a:endParaRPr lang="en-US" sz="1400" dirty="0"/>
          </a:p>
        </p:txBody>
      </p:sp>
      <p:sp>
        <p:nvSpPr>
          <p:cNvPr id="23" name="Oval 22"/>
          <p:cNvSpPr/>
          <p:nvPr/>
        </p:nvSpPr>
        <p:spPr>
          <a:xfrm>
            <a:off x="6189257" y="3536877"/>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p:cNvCxnSpPr/>
          <p:nvPr/>
        </p:nvCxnSpPr>
        <p:spPr>
          <a:xfrm>
            <a:off x="6363996" y="3628316"/>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616699" y="3237435"/>
            <a:ext cx="2018343" cy="523220"/>
          </a:xfrm>
          <a:prstGeom prst="rect">
            <a:avLst/>
          </a:prstGeom>
          <a:noFill/>
        </p:spPr>
        <p:txBody>
          <a:bodyPr wrap="square" rtlCol="0">
            <a:spAutoFit/>
          </a:bodyPr>
          <a:lstStyle/>
          <a:p>
            <a:r>
              <a:rPr lang="en-US" sz="1400" dirty="0" smtClean="0"/>
              <a:t>Release frame is reached, throw grenade</a:t>
            </a:r>
            <a:endParaRPr lang="en-US" sz="1400" dirty="0"/>
          </a:p>
        </p:txBody>
      </p:sp>
      <p:cxnSp>
        <p:nvCxnSpPr>
          <p:cNvPr id="30" name="Elbow Connector 29"/>
          <p:cNvCxnSpPr>
            <a:stCxn id="19" idx="2"/>
            <a:endCxn id="23" idx="2"/>
          </p:cNvCxnSpPr>
          <p:nvPr/>
        </p:nvCxnSpPr>
        <p:spPr>
          <a:xfrm rot="10800000" flipH="1" flipV="1">
            <a:off x="6175127" y="2604871"/>
            <a:ext cx="14129" cy="1023446"/>
          </a:xfrm>
          <a:prstGeom prst="bentConnector3">
            <a:avLst>
              <a:gd name="adj1" fmla="val -1617949"/>
            </a:avLst>
          </a:prstGeom>
          <a:ln w="19050" cmpd="sng">
            <a:prstDash val="sysDot"/>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4777933" y="2871651"/>
            <a:ext cx="1181816" cy="738664"/>
          </a:xfrm>
          <a:prstGeom prst="rect">
            <a:avLst/>
          </a:prstGeom>
          <a:noFill/>
        </p:spPr>
        <p:txBody>
          <a:bodyPr wrap="square" rtlCol="0">
            <a:spAutoFit/>
          </a:bodyPr>
          <a:lstStyle/>
          <a:p>
            <a:pPr algn="r"/>
            <a:r>
              <a:rPr lang="en-US" sz="1400" dirty="0" smtClean="0"/>
              <a:t>Throw animation delay</a:t>
            </a:r>
            <a:endParaRPr lang="en-US" sz="1400" dirty="0"/>
          </a:p>
        </p:txBody>
      </p:sp>
      <p:cxnSp>
        <p:nvCxnSpPr>
          <p:cNvPr id="33" name="Straight Connector 32"/>
          <p:cNvCxnSpPr>
            <a:stCxn id="7" idx="2"/>
          </p:cNvCxnSpPr>
          <p:nvPr/>
        </p:nvCxnSpPr>
        <p:spPr>
          <a:xfrm>
            <a:off x="2800306" y="1756664"/>
            <a:ext cx="0" cy="2936995"/>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2705872" y="1889459"/>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p:cNvCxnSpPr/>
          <p:nvPr/>
        </p:nvCxnSpPr>
        <p:spPr>
          <a:xfrm>
            <a:off x="2460310" y="1996865"/>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82773" y="1822655"/>
            <a:ext cx="2077538" cy="307777"/>
          </a:xfrm>
          <a:prstGeom prst="rect">
            <a:avLst/>
          </a:prstGeom>
          <a:noFill/>
        </p:spPr>
        <p:txBody>
          <a:bodyPr wrap="square" rtlCol="0">
            <a:spAutoFit/>
          </a:bodyPr>
          <a:lstStyle/>
          <a:p>
            <a:pPr algn="r"/>
            <a:r>
              <a:rPr lang="en-US" sz="1400" dirty="0" smtClean="0"/>
              <a:t>Button press</a:t>
            </a:r>
            <a:endParaRPr lang="en-US" sz="1400" dirty="0"/>
          </a:p>
        </p:txBody>
      </p:sp>
      <p:sp>
        <p:nvSpPr>
          <p:cNvPr id="28" name="TextBox 27"/>
          <p:cNvSpPr txBox="1"/>
          <p:nvPr/>
        </p:nvSpPr>
        <p:spPr>
          <a:xfrm>
            <a:off x="373203" y="3966444"/>
            <a:ext cx="2077538" cy="307777"/>
          </a:xfrm>
          <a:prstGeom prst="rect">
            <a:avLst/>
          </a:prstGeom>
          <a:noFill/>
        </p:spPr>
        <p:txBody>
          <a:bodyPr wrap="square" rtlCol="0">
            <a:spAutoFit/>
          </a:bodyPr>
          <a:lstStyle/>
          <a:p>
            <a:pPr algn="r"/>
            <a:r>
              <a:rPr lang="en-US" sz="1400" dirty="0" smtClean="0"/>
              <a:t>Release frame is reached</a:t>
            </a:r>
            <a:endParaRPr lang="en-US" sz="1400" dirty="0"/>
          </a:p>
        </p:txBody>
      </p:sp>
      <p:sp>
        <p:nvSpPr>
          <p:cNvPr id="29" name="Oval 28"/>
          <p:cNvSpPr/>
          <p:nvPr/>
        </p:nvSpPr>
        <p:spPr>
          <a:xfrm>
            <a:off x="2705872" y="2983776"/>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Elbow Connector 40"/>
          <p:cNvCxnSpPr/>
          <p:nvPr/>
        </p:nvCxnSpPr>
        <p:spPr>
          <a:xfrm>
            <a:off x="2888390" y="3070697"/>
            <a:ext cx="12700" cy="1079236"/>
          </a:xfrm>
          <a:prstGeom prst="bentConnector3">
            <a:avLst>
              <a:gd name="adj1" fmla="val 1800000"/>
            </a:avLst>
          </a:prstGeom>
          <a:ln w="19050" cmpd="sng">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460310" y="3075216"/>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3095879" y="3205223"/>
            <a:ext cx="1181816" cy="738664"/>
          </a:xfrm>
          <a:prstGeom prst="rect">
            <a:avLst/>
          </a:prstGeom>
          <a:noFill/>
        </p:spPr>
        <p:txBody>
          <a:bodyPr wrap="square" rtlCol="0">
            <a:spAutoFit/>
          </a:bodyPr>
          <a:lstStyle/>
          <a:p>
            <a:r>
              <a:rPr lang="en-US" sz="1400" dirty="0" smtClean="0"/>
              <a:t>Throw animation delay</a:t>
            </a:r>
            <a:endParaRPr lang="en-US" sz="1400" dirty="0"/>
          </a:p>
        </p:txBody>
      </p:sp>
      <p:cxnSp>
        <p:nvCxnSpPr>
          <p:cNvPr id="86" name="Straight Arrow Connector 85"/>
          <p:cNvCxnSpPr/>
          <p:nvPr/>
        </p:nvCxnSpPr>
        <p:spPr>
          <a:xfrm flipH="1">
            <a:off x="2800306" y="2722166"/>
            <a:ext cx="3469256" cy="261610"/>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89" name="Oval 88"/>
          <p:cNvSpPr/>
          <p:nvPr/>
        </p:nvSpPr>
        <p:spPr>
          <a:xfrm>
            <a:off x="2696303" y="4028893"/>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0" name="Straight Connector 89"/>
          <p:cNvCxnSpPr/>
          <p:nvPr/>
        </p:nvCxnSpPr>
        <p:spPr>
          <a:xfrm>
            <a:off x="2450741" y="4120333"/>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rot="21307750">
            <a:off x="3246111" y="3923256"/>
            <a:ext cx="2825056" cy="307777"/>
          </a:xfrm>
          <a:prstGeom prst="rect">
            <a:avLst/>
          </a:prstGeom>
          <a:noFill/>
        </p:spPr>
        <p:txBody>
          <a:bodyPr wrap="square" rtlCol="0">
            <a:spAutoFit/>
          </a:bodyPr>
          <a:lstStyle/>
          <a:p>
            <a:pPr algn="ctr"/>
            <a:r>
              <a:rPr lang="en-US" sz="1400" dirty="0" smtClean="0"/>
              <a:t>Create grenade object</a:t>
            </a:r>
            <a:endParaRPr lang="en-US" sz="1400" dirty="0"/>
          </a:p>
        </p:txBody>
      </p:sp>
      <p:cxnSp>
        <p:nvCxnSpPr>
          <p:cNvPr id="35" name="Straight Arrow Connector 34"/>
          <p:cNvCxnSpPr>
            <a:endCxn id="89" idx="7"/>
          </p:cNvCxnSpPr>
          <p:nvPr/>
        </p:nvCxnSpPr>
        <p:spPr>
          <a:xfrm flipH="1">
            <a:off x="2857512" y="3760655"/>
            <a:ext cx="3412050" cy="295020"/>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rot="21324020">
            <a:off x="2865167" y="2593373"/>
            <a:ext cx="2825056" cy="307777"/>
          </a:xfrm>
          <a:prstGeom prst="rect">
            <a:avLst/>
          </a:prstGeom>
          <a:noFill/>
        </p:spPr>
        <p:txBody>
          <a:bodyPr wrap="square" rtlCol="0">
            <a:spAutoFit/>
          </a:bodyPr>
          <a:lstStyle/>
          <a:p>
            <a:pPr algn="ctr"/>
            <a:r>
              <a:rPr lang="en-US" sz="1400" dirty="0" smtClean="0"/>
              <a:t>Start your throw animation</a:t>
            </a:r>
            <a:endParaRPr lang="en-US" sz="1400" dirty="0"/>
          </a:p>
        </p:txBody>
      </p:sp>
      <p:sp>
        <p:nvSpPr>
          <p:cNvPr id="37" name="TextBox 36"/>
          <p:cNvSpPr txBox="1"/>
          <p:nvPr/>
        </p:nvSpPr>
        <p:spPr>
          <a:xfrm>
            <a:off x="395472" y="2921327"/>
            <a:ext cx="2077538" cy="307777"/>
          </a:xfrm>
          <a:prstGeom prst="rect">
            <a:avLst/>
          </a:prstGeom>
          <a:noFill/>
        </p:spPr>
        <p:txBody>
          <a:bodyPr wrap="square" rtlCol="0">
            <a:spAutoFit/>
          </a:bodyPr>
          <a:lstStyle/>
          <a:p>
            <a:pPr algn="r"/>
            <a:r>
              <a:rPr lang="en-US" sz="1400" dirty="0" smtClean="0"/>
              <a:t>Throw animation starts</a:t>
            </a:r>
            <a:endParaRPr lang="en-US" sz="1400" dirty="0"/>
          </a:p>
        </p:txBody>
      </p:sp>
      <p:sp>
        <p:nvSpPr>
          <p:cNvPr id="38" name="Right Brace 37"/>
          <p:cNvSpPr/>
          <p:nvPr/>
        </p:nvSpPr>
        <p:spPr>
          <a:xfrm>
            <a:off x="6283691" y="2090591"/>
            <a:ext cx="262467" cy="40458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TextBox 45"/>
          <p:cNvSpPr txBox="1"/>
          <p:nvPr/>
        </p:nvSpPr>
        <p:spPr>
          <a:xfrm>
            <a:off x="6546158" y="2031275"/>
            <a:ext cx="1879600" cy="523220"/>
          </a:xfrm>
          <a:prstGeom prst="rect">
            <a:avLst/>
          </a:prstGeom>
          <a:noFill/>
        </p:spPr>
        <p:txBody>
          <a:bodyPr wrap="square" rtlCol="0">
            <a:spAutoFit/>
          </a:bodyPr>
          <a:lstStyle/>
          <a:p>
            <a:r>
              <a:rPr lang="en-US" sz="1400" i="1" dirty="0" smtClean="0">
                <a:solidFill>
                  <a:srgbClr val="989FB4"/>
                </a:solidFill>
              </a:rPr>
              <a:t>One-way latency, client to host</a:t>
            </a:r>
            <a:endParaRPr lang="en-US" sz="1400" i="1" dirty="0">
              <a:solidFill>
                <a:srgbClr val="989FB4"/>
              </a:solidFill>
            </a:endParaRPr>
          </a:p>
        </p:txBody>
      </p:sp>
      <p:sp>
        <p:nvSpPr>
          <p:cNvPr id="39" name="Left Brace 38"/>
          <p:cNvSpPr/>
          <p:nvPr/>
        </p:nvSpPr>
        <p:spPr>
          <a:xfrm>
            <a:off x="2316406" y="2115751"/>
            <a:ext cx="389466" cy="85334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TextBox 47"/>
          <p:cNvSpPr txBox="1"/>
          <p:nvPr/>
        </p:nvSpPr>
        <p:spPr>
          <a:xfrm>
            <a:off x="987139" y="2388534"/>
            <a:ext cx="1329268" cy="307777"/>
          </a:xfrm>
          <a:prstGeom prst="rect">
            <a:avLst/>
          </a:prstGeom>
          <a:noFill/>
        </p:spPr>
        <p:txBody>
          <a:bodyPr wrap="square" rtlCol="0">
            <a:spAutoFit/>
          </a:bodyPr>
          <a:lstStyle/>
          <a:p>
            <a:pPr algn="ctr"/>
            <a:r>
              <a:rPr lang="en-US" sz="1400" i="1" dirty="0" smtClean="0">
                <a:solidFill>
                  <a:srgbClr val="FFFF00"/>
                </a:solidFill>
              </a:rPr>
              <a:t>Here’s the lag!</a:t>
            </a:r>
            <a:endParaRPr lang="en-US" sz="1400" i="1" dirty="0">
              <a:solidFill>
                <a:srgbClr val="FFFF00"/>
              </a:solidFill>
            </a:endParaRPr>
          </a:p>
        </p:txBody>
      </p:sp>
    </p:spTree>
    <p:extLst>
      <p:ext uri="{BB962C8B-B14F-4D97-AF65-F5344CB8AC3E}">
        <p14:creationId xmlns:p14="http://schemas.microsoft.com/office/powerpoint/2010/main" val="316519891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500" fill="hold"/>
                                        <p:tgtEl>
                                          <p:spTgt spid="46"/>
                                        </p:tgtEl>
                                        <p:attrNameLst>
                                          <p:attrName>ppt_x</p:attrName>
                                        </p:attrNameLst>
                                      </p:cBhvr>
                                      <p:tavLst>
                                        <p:tav tm="0">
                                          <p:val>
                                            <p:strVal val="#ppt_x"/>
                                          </p:val>
                                        </p:tav>
                                        <p:tav tm="100000">
                                          <p:val>
                                            <p:strVal val="#ppt_x"/>
                                          </p:val>
                                        </p:tav>
                                      </p:tavLst>
                                    </p:anim>
                                    <p:anim calcmode="lin" valueType="num">
                                      <p:cBhvr additive="base">
                                        <p:cTn id="30" dur="500" fill="hold"/>
                                        <p:tgtEl>
                                          <p:spTgt spid="4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fill="hold"/>
                                        <p:tgtEl>
                                          <p:spTgt spid="38"/>
                                        </p:tgtEl>
                                        <p:attrNameLst>
                                          <p:attrName>ppt_x</p:attrName>
                                        </p:attrNameLst>
                                      </p:cBhvr>
                                      <p:tavLst>
                                        <p:tav tm="0">
                                          <p:val>
                                            <p:strVal val="#ppt_x"/>
                                          </p:val>
                                        </p:tav>
                                        <p:tav tm="100000">
                                          <p:val>
                                            <p:strVal val="#ppt_x"/>
                                          </p:val>
                                        </p:tav>
                                      </p:tavLst>
                                    </p:anim>
                                    <p:anim calcmode="lin" valueType="num">
                                      <p:cBhvr additive="base">
                                        <p:cTn id="3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ppt_x"/>
                                          </p:val>
                                        </p:tav>
                                        <p:tav tm="100000">
                                          <p:val>
                                            <p:strVal val="#ppt_x"/>
                                          </p:val>
                                        </p:tav>
                                      </p:tavLst>
                                    </p:anim>
                                    <p:anim calcmode="lin" valueType="num">
                                      <p:cBhvr additive="base">
                                        <p:cTn id="56" dur="500" fill="hold"/>
                                        <p:tgtEl>
                                          <p:spTgt spid="3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ppt_x"/>
                                          </p:val>
                                        </p:tav>
                                        <p:tav tm="100000">
                                          <p:val>
                                            <p:strVal val="#ppt_x"/>
                                          </p:val>
                                        </p:tav>
                                      </p:tavLst>
                                    </p:anim>
                                    <p:anim calcmode="lin" valueType="num">
                                      <p:cBhvr additive="base">
                                        <p:cTn id="60" dur="500" fill="hold"/>
                                        <p:tgtEl>
                                          <p:spTgt spid="23"/>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fill="hold"/>
                                        <p:tgtEl>
                                          <p:spTgt spid="24"/>
                                        </p:tgtEl>
                                        <p:attrNameLst>
                                          <p:attrName>ppt_x</p:attrName>
                                        </p:attrNameLst>
                                      </p:cBhvr>
                                      <p:tavLst>
                                        <p:tav tm="0">
                                          <p:val>
                                            <p:strVal val="#ppt_x"/>
                                          </p:val>
                                        </p:tav>
                                        <p:tav tm="100000">
                                          <p:val>
                                            <p:strVal val="#ppt_x"/>
                                          </p:val>
                                        </p:tav>
                                      </p:tavLst>
                                    </p:anim>
                                    <p:anim calcmode="lin" valueType="num">
                                      <p:cBhvr additive="base">
                                        <p:cTn id="64" dur="500" fill="hold"/>
                                        <p:tgtEl>
                                          <p:spTgt spid="2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fill="hold"/>
                                        <p:tgtEl>
                                          <p:spTgt spid="25"/>
                                        </p:tgtEl>
                                        <p:attrNameLst>
                                          <p:attrName>ppt_x</p:attrName>
                                        </p:attrNameLst>
                                      </p:cBhvr>
                                      <p:tavLst>
                                        <p:tav tm="0">
                                          <p:val>
                                            <p:strVal val="#ppt_x"/>
                                          </p:val>
                                        </p:tav>
                                        <p:tav tm="100000">
                                          <p:val>
                                            <p:strVal val="#ppt_x"/>
                                          </p:val>
                                        </p:tav>
                                      </p:tavLst>
                                    </p:anim>
                                    <p:anim calcmode="lin" valueType="num">
                                      <p:cBhvr additive="base">
                                        <p:cTn id="6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additive="base">
                                        <p:cTn id="73" dur="500" fill="hold"/>
                                        <p:tgtEl>
                                          <p:spTgt spid="36"/>
                                        </p:tgtEl>
                                        <p:attrNameLst>
                                          <p:attrName>ppt_x</p:attrName>
                                        </p:attrNameLst>
                                      </p:cBhvr>
                                      <p:tavLst>
                                        <p:tav tm="0">
                                          <p:val>
                                            <p:strVal val="#ppt_x"/>
                                          </p:val>
                                        </p:tav>
                                        <p:tav tm="100000">
                                          <p:val>
                                            <p:strVal val="#ppt_x"/>
                                          </p:val>
                                        </p:tav>
                                      </p:tavLst>
                                    </p:anim>
                                    <p:anim calcmode="lin" valueType="num">
                                      <p:cBhvr additive="base">
                                        <p:cTn id="74" dur="500" fill="hold"/>
                                        <p:tgtEl>
                                          <p:spTgt spid="36"/>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86"/>
                                        </p:tgtEl>
                                        <p:attrNameLst>
                                          <p:attrName>style.visibility</p:attrName>
                                        </p:attrNameLst>
                                      </p:cBhvr>
                                      <p:to>
                                        <p:strVal val="visible"/>
                                      </p:to>
                                    </p:set>
                                    <p:anim calcmode="lin" valueType="num">
                                      <p:cBhvr additive="base">
                                        <p:cTn id="77" dur="500" fill="hold"/>
                                        <p:tgtEl>
                                          <p:spTgt spid="86"/>
                                        </p:tgtEl>
                                        <p:attrNameLst>
                                          <p:attrName>ppt_x</p:attrName>
                                        </p:attrNameLst>
                                      </p:cBhvr>
                                      <p:tavLst>
                                        <p:tav tm="0">
                                          <p:val>
                                            <p:strVal val="#ppt_x"/>
                                          </p:val>
                                        </p:tav>
                                        <p:tav tm="100000">
                                          <p:val>
                                            <p:strVal val="#ppt_x"/>
                                          </p:val>
                                        </p:tav>
                                      </p:tavLst>
                                    </p:anim>
                                    <p:anim calcmode="lin" valueType="num">
                                      <p:cBhvr additive="base">
                                        <p:cTn id="78" dur="500" fill="hold"/>
                                        <p:tgtEl>
                                          <p:spTgt spid="86"/>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additive="base">
                                        <p:cTn id="83" dur="500" fill="hold"/>
                                        <p:tgtEl>
                                          <p:spTgt spid="29"/>
                                        </p:tgtEl>
                                        <p:attrNameLst>
                                          <p:attrName>ppt_x</p:attrName>
                                        </p:attrNameLst>
                                      </p:cBhvr>
                                      <p:tavLst>
                                        <p:tav tm="0">
                                          <p:val>
                                            <p:strVal val="#ppt_x"/>
                                          </p:val>
                                        </p:tav>
                                        <p:tav tm="100000">
                                          <p:val>
                                            <p:strVal val="#ppt_x"/>
                                          </p:val>
                                        </p:tav>
                                      </p:tavLst>
                                    </p:anim>
                                    <p:anim calcmode="lin" valueType="num">
                                      <p:cBhvr additive="base">
                                        <p:cTn id="84" dur="500" fill="hold"/>
                                        <p:tgtEl>
                                          <p:spTgt spid="29"/>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62"/>
                                        </p:tgtEl>
                                        <p:attrNameLst>
                                          <p:attrName>style.visibility</p:attrName>
                                        </p:attrNameLst>
                                      </p:cBhvr>
                                      <p:to>
                                        <p:strVal val="visible"/>
                                      </p:to>
                                    </p:set>
                                    <p:anim calcmode="lin" valueType="num">
                                      <p:cBhvr additive="base">
                                        <p:cTn id="87" dur="500" fill="hold"/>
                                        <p:tgtEl>
                                          <p:spTgt spid="62"/>
                                        </p:tgtEl>
                                        <p:attrNameLst>
                                          <p:attrName>ppt_x</p:attrName>
                                        </p:attrNameLst>
                                      </p:cBhvr>
                                      <p:tavLst>
                                        <p:tav tm="0">
                                          <p:val>
                                            <p:strVal val="#ppt_x"/>
                                          </p:val>
                                        </p:tav>
                                        <p:tav tm="100000">
                                          <p:val>
                                            <p:strVal val="#ppt_x"/>
                                          </p:val>
                                        </p:tav>
                                      </p:tavLst>
                                    </p:anim>
                                    <p:anim calcmode="lin" valueType="num">
                                      <p:cBhvr additive="base">
                                        <p:cTn id="88" dur="500" fill="hold"/>
                                        <p:tgtEl>
                                          <p:spTgt spid="62"/>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41"/>
                                        </p:tgtEl>
                                        <p:attrNameLst>
                                          <p:attrName>style.visibility</p:attrName>
                                        </p:attrNameLst>
                                      </p:cBhvr>
                                      <p:to>
                                        <p:strVal val="visible"/>
                                      </p:to>
                                    </p:set>
                                    <p:anim calcmode="lin" valueType="num">
                                      <p:cBhvr additive="base">
                                        <p:cTn id="91" dur="500" fill="hold"/>
                                        <p:tgtEl>
                                          <p:spTgt spid="41"/>
                                        </p:tgtEl>
                                        <p:attrNameLst>
                                          <p:attrName>ppt_x</p:attrName>
                                        </p:attrNameLst>
                                      </p:cBhvr>
                                      <p:tavLst>
                                        <p:tav tm="0">
                                          <p:val>
                                            <p:strVal val="#ppt_x"/>
                                          </p:val>
                                        </p:tav>
                                        <p:tav tm="100000">
                                          <p:val>
                                            <p:strVal val="#ppt_x"/>
                                          </p:val>
                                        </p:tav>
                                      </p:tavLst>
                                    </p:anim>
                                    <p:anim calcmode="lin" valueType="num">
                                      <p:cBhvr additive="base">
                                        <p:cTn id="92" dur="500" fill="hold"/>
                                        <p:tgtEl>
                                          <p:spTgt spid="41"/>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52"/>
                                        </p:tgtEl>
                                        <p:attrNameLst>
                                          <p:attrName>style.visibility</p:attrName>
                                        </p:attrNameLst>
                                      </p:cBhvr>
                                      <p:to>
                                        <p:strVal val="visible"/>
                                      </p:to>
                                    </p:set>
                                    <p:anim calcmode="lin" valueType="num">
                                      <p:cBhvr additive="base">
                                        <p:cTn id="95" dur="500" fill="hold"/>
                                        <p:tgtEl>
                                          <p:spTgt spid="52"/>
                                        </p:tgtEl>
                                        <p:attrNameLst>
                                          <p:attrName>ppt_x</p:attrName>
                                        </p:attrNameLst>
                                      </p:cBhvr>
                                      <p:tavLst>
                                        <p:tav tm="0">
                                          <p:val>
                                            <p:strVal val="#ppt_x"/>
                                          </p:val>
                                        </p:tav>
                                        <p:tav tm="100000">
                                          <p:val>
                                            <p:strVal val="#ppt_x"/>
                                          </p:val>
                                        </p:tav>
                                      </p:tavLst>
                                    </p:anim>
                                    <p:anim calcmode="lin" valueType="num">
                                      <p:cBhvr additive="base">
                                        <p:cTn id="96" dur="500" fill="hold"/>
                                        <p:tgtEl>
                                          <p:spTgt spid="52"/>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37"/>
                                        </p:tgtEl>
                                        <p:attrNameLst>
                                          <p:attrName>style.visibility</p:attrName>
                                        </p:attrNameLst>
                                      </p:cBhvr>
                                      <p:to>
                                        <p:strVal val="visible"/>
                                      </p:to>
                                    </p:set>
                                    <p:anim calcmode="lin" valueType="num">
                                      <p:cBhvr additive="base">
                                        <p:cTn id="99" dur="500" fill="hold"/>
                                        <p:tgtEl>
                                          <p:spTgt spid="37"/>
                                        </p:tgtEl>
                                        <p:attrNameLst>
                                          <p:attrName>ppt_x</p:attrName>
                                        </p:attrNameLst>
                                      </p:cBhvr>
                                      <p:tavLst>
                                        <p:tav tm="0">
                                          <p:val>
                                            <p:strVal val="#ppt_x"/>
                                          </p:val>
                                        </p:tav>
                                        <p:tav tm="100000">
                                          <p:val>
                                            <p:strVal val="#ppt_x"/>
                                          </p:val>
                                        </p:tav>
                                      </p:tavLst>
                                    </p:anim>
                                    <p:anim calcmode="lin" valueType="num">
                                      <p:cBhvr additive="base">
                                        <p:cTn id="100" dur="500" fill="hold"/>
                                        <p:tgtEl>
                                          <p:spTgt spid="37"/>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89"/>
                                        </p:tgtEl>
                                        <p:attrNameLst>
                                          <p:attrName>style.visibility</p:attrName>
                                        </p:attrNameLst>
                                      </p:cBhvr>
                                      <p:to>
                                        <p:strVal val="visible"/>
                                      </p:to>
                                    </p:set>
                                    <p:anim calcmode="lin" valueType="num">
                                      <p:cBhvr additive="base">
                                        <p:cTn id="103" dur="500" fill="hold"/>
                                        <p:tgtEl>
                                          <p:spTgt spid="89"/>
                                        </p:tgtEl>
                                        <p:attrNameLst>
                                          <p:attrName>ppt_x</p:attrName>
                                        </p:attrNameLst>
                                      </p:cBhvr>
                                      <p:tavLst>
                                        <p:tav tm="0">
                                          <p:val>
                                            <p:strVal val="#ppt_x"/>
                                          </p:val>
                                        </p:tav>
                                        <p:tav tm="100000">
                                          <p:val>
                                            <p:strVal val="#ppt_x"/>
                                          </p:val>
                                        </p:tav>
                                      </p:tavLst>
                                    </p:anim>
                                    <p:anim calcmode="lin" valueType="num">
                                      <p:cBhvr additive="base">
                                        <p:cTn id="104" dur="500" fill="hold"/>
                                        <p:tgtEl>
                                          <p:spTgt spid="89"/>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90"/>
                                        </p:tgtEl>
                                        <p:attrNameLst>
                                          <p:attrName>style.visibility</p:attrName>
                                        </p:attrNameLst>
                                      </p:cBhvr>
                                      <p:to>
                                        <p:strVal val="visible"/>
                                      </p:to>
                                    </p:set>
                                    <p:anim calcmode="lin" valueType="num">
                                      <p:cBhvr additive="base">
                                        <p:cTn id="107" dur="500" fill="hold"/>
                                        <p:tgtEl>
                                          <p:spTgt spid="90"/>
                                        </p:tgtEl>
                                        <p:attrNameLst>
                                          <p:attrName>ppt_x</p:attrName>
                                        </p:attrNameLst>
                                      </p:cBhvr>
                                      <p:tavLst>
                                        <p:tav tm="0">
                                          <p:val>
                                            <p:strVal val="#ppt_x"/>
                                          </p:val>
                                        </p:tav>
                                        <p:tav tm="100000">
                                          <p:val>
                                            <p:strVal val="#ppt_x"/>
                                          </p:val>
                                        </p:tav>
                                      </p:tavLst>
                                    </p:anim>
                                    <p:anim calcmode="lin" valueType="num">
                                      <p:cBhvr additive="base">
                                        <p:cTn id="108" dur="500" fill="hold"/>
                                        <p:tgtEl>
                                          <p:spTgt spid="90"/>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cBhvr additive="base">
                                        <p:cTn id="111" dur="500" fill="hold"/>
                                        <p:tgtEl>
                                          <p:spTgt spid="28"/>
                                        </p:tgtEl>
                                        <p:attrNameLst>
                                          <p:attrName>ppt_x</p:attrName>
                                        </p:attrNameLst>
                                      </p:cBhvr>
                                      <p:tavLst>
                                        <p:tav tm="0">
                                          <p:val>
                                            <p:strVal val="#ppt_x"/>
                                          </p:val>
                                        </p:tav>
                                        <p:tav tm="100000">
                                          <p:val>
                                            <p:strVal val="#ppt_x"/>
                                          </p:val>
                                        </p:tav>
                                      </p:tavLst>
                                    </p:anim>
                                    <p:anim calcmode="lin" valueType="num">
                                      <p:cBhvr additive="base">
                                        <p:cTn id="11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92"/>
                                        </p:tgtEl>
                                        <p:attrNameLst>
                                          <p:attrName>style.visibility</p:attrName>
                                        </p:attrNameLst>
                                      </p:cBhvr>
                                      <p:to>
                                        <p:strVal val="visible"/>
                                      </p:to>
                                    </p:set>
                                    <p:anim calcmode="lin" valueType="num">
                                      <p:cBhvr additive="base">
                                        <p:cTn id="117" dur="500" fill="hold"/>
                                        <p:tgtEl>
                                          <p:spTgt spid="92"/>
                                        </p:tgtEl>
                                        <p:attrNameLst>
                                          <p:attrName>ppt_x</p:attrName>
                                        </p:attrNameLst>
                                      </p:cBhvr>
                                      <p:tavLst>
                                        <p:tav tm="0">
                                          <p:val>
                                            <p:strVal val="#ppt_x"/>
                                          </p:val>
                                        </p:tav>
                                        <p:tav tm="100000">
                                          <p:val>
                                            <p:strVal val="#ppt_x"/>
                                          </p:val>
                                        </p:tav>
                                      </p:tavLst>
                                    </p:anim>
                                    <p:anim calcmode="lin" valueType="num">
                                      <p:cBhvr additive="base">
                                        <p:cTn id="118" dur="500" fill="hold"/>
                                        <p:tgtEl>
                                          <p:spTgt spid="92"/>
                                        </p:tgtEl>
                                        <p:attrNameLst>
                                          <p:attrName>ppt_y</p:attrName>
                                        </p:attrNameLst>
                                      </p:cBhvr>
                                      <p:tavLst>
                                        <p:tav tm="0">
                                          <p:val>
                                            <p:strVal val="1+#ppt_h/2"/>
                                          </p:val>
                                        </p:tav>
                                        <p:tav tm="100000">
                                          <p:val>
                                            <p:strVal val="#ppt_y"/>
                                          </p:val>
                                        </p:tav>
                                      </p:tavLst>
                                    </p:anim>
                                  </p:childTnLst>
                                </p:cTn>
                              </p:par>
                              <p:par>
                                <p:cTn id="119" presetID="2" presetClass="entr" presetSubtype="4" fill="hold" nodeType="withEffect">
                                  <p:stCondLst>
                                    <p:cond delay="0"/>
                                  </p:stCondLst>
                                  <p:childTnLst>
                                    <p:set>
                                      <p:cBhvr>
                                        <p:cTn id="120" dur="1" fill="hold">
                                          <p:stCondLst>
                                            <p:cond delay="0"/>
                                          </p:stCondLst>
                                        </p:cTn>
                                        <p:tgtEl>
                                          <p:spTgt spid="35"/>
                                        </p:tgtEl>
                                        <p:attrNameLst>
                                          <p:attrName>style.visibility</p:attrName>
                                        </p:attrNameLst>
                                      </p:cBhvr>
                                      <p:to>
                                        <p:strVal val="visible"/>
                                      </p:to>
                                    </p:set>
                                    <p:anim calcmode="lin" valueType="num">
                                      <p:cBhvr additive="base">
                                        <p:cTn id="121" dur="500" fill="hold"/>
                                        <p:tgtEl>
                                          <p:spTgt spid="35"/>
                                        </p:tgtEl>
                                        <p:attrNameLst>
                                          <p:attrName>ppt_x</p:attrName>
                                        </p:attrNameLst>
                                      </p:cBhvr>
                                      <p:tavLst>
                                        <p:tav tm="0">
                                          <p:val>
                                            <p:strVal val="#ppt_x"/>
                                          </p:val>
                                        </p:tav>
                                        <p:tav tm="100000">
                                          <p:val>
                                            <p:strVal val="#ppt_x"/>
                                          </p:val>
                                        </p:tav>
                                      </p:tavLst>
                                    </p:anim>
                                    <p:anim calcmode="lin" valueType="num">
                                      <p:cBhvr additive="base">
                                        <p:cTn id="12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48"/>
                                        </p:tgtEl>
                                        <p:attrNameLst>
                                          <p:attrName>style.visibility</p:attrName>
                                        </p:attrNameLst>
                                      </p:cBhvr>
                                      <p:to>
                                        <p:strVal val="visible"/>
                                      </p:to>
                                    </p:set>
                                    <p:anim calcmode="lin" valueType="num">
                                      <p:cBhvr additive="base">
                                        <p:cTn id="127" dur="500" fill="hold"/>
                                        <p:tgtEl>
                                          <p:spTgt spid="48"/>
                                        </p:tgtEl>
                                        <p:attrNameLst>
                                          <p:attrName>ppt_x</p:attrName>
                                        </p:attrNameLst>
                                      </p:cBhvr>
                                      <p:tavLst>
                                        <p:tav tm="0">
                                          <p:val>
                                            <p:strVal val="#ppt_x"/>
                                          </p:val>
                                        </p:tav>
                                        <p:tav tm="100000">
                                          <p:val>
                                            <p:strVal val="#ppt_x"/>
                                          </p:val>
                                        </p:tav>
                                      </p:tavLst>
                                    </p:anim>
                                    <p:anim calcmode="lin" valueType="num">
                                      <p:cBhvr additive="base">
                                        <p:cTn id="128" dur="500" fill="hold"/>
                                        <p:tgtEl>
                                          <p:spTgt spid="48"/>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39"/>
                                        </p:tgtEl>
                                        <p:attrNameLst>
                                          <p:attrName>style.visibility</p:attrName>
                                        </p:attrNameLst>
                                      </p:cBhvr>
                                      <p:to>
                                        <p:strVal val="visible"/>
                                      </p:to>
                                    </p:set>
                                    <p:anim calcmode="lin" valueType="num">
                                      <p:cBhvr additive="base">
                                        <p:cTn id="131" dur="500" fill="hold"/>
                                        <p:tgtEl>
                                          <p:spTgt spid="39"/>
                                        </p:tgtEl>
                                        <p:attrNameLst>
                                          <p:attrName>ppt_x</p:attrName>
                                        </p:attrNameLst>
                                      </p:cBhvr>
                                      <p:tavLst>
                                        <p:tav tm="0">
                                          <p:val>
                                            <p:strVal val="#ppt_x"/>
                                          </p:val>
                                        </p:tav>
                                        <p:tav tm="100000">
                                          <p:val>
                                            <p:strVal val="#ppt_x"/>
                                          </p:val>
                                        </p:tav>
                                      </p:tavLst>
                                    </p:anim>
                                    <p:anim calcmode="lin" valueType="num">
                                      <p:cBhvr additive="base">
                                        <p:cTn id="132"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2" grpId="0"/>
      <p:bldP spid="23" grpId="0" animBg="1"/>
      <p:bldP spid="25" grpId="0"/>
      <p:bldP spid="31" grpId="0"/>
      <p:bldP spid="20" grpId="0" animBg="1"/>
      <p:bldP spid="27" grpId="0"/>
      <p:bldP spid="28" grpId="0"/>
      <p:bldP spid="29" grpId="0" animBg="1"/>
      <p:bldP spid="62" grpId="0"/>
      <p:bldP spid="89" grpId="0" animBg="1"/>
      <p:bldP spid="92" grpId="0"/>
      <p:bldP spid="36" grpId="0"/>
      <p:bldP spid="37" grpId="0"/>
      <p:bldP spid="38" grpId="0" animBg="1"/>
      <p:bldP spid="46" grpId="0"/>
      <p:bldP spid="39" grpId="0" animBg="1"/>
      <p:bldP spid="4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grenade throw – attempt #2</a:t>
            </a:r>
            <a:endParaRPr lang="en-US" dirty="0"/>
          </a:p>
        </p:txBody>
      </p:sp>
      <p:sp>
        <p:nvSpPr>
          <p:cNvPr id="3" name="Content Placeholder 2"/>
          <p:cNvSpPr>
            <a:spLocks noGrp="1"/>
          </p:cNvSpPr>
          <p:nvPr>
            <p:ph idx="1"/>
          </p:nvPr>
        </p:nvSpPr>
        <p:spPr>
          <a:xfrm>
            <a:off x="457200" y="1200151"/>
            <a:ext cx="4936067" cy="3394472"/>
          </a:xfrm>
        </p:spPr>
        <p:txBody>
          <a:bodyPr/>
          <a:lstStyle/>
          <a:p>
            <a:r>
              <a:rPr lang="en-US" dirty="0" smtClean="0"/>
              <a:t>Throw a grenade locally.  </a:t>
            </a:r>
          </a:p>
          <a:p>
            <a:r>
              <a:rPr lang="en-US" dirty="0" smtClean="0"/>
              <a:t>Ask host to also throw a grenade.</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94613" y="1363133"/>
            <a:ext cx="1865922" cy="2425698"/>
          </a:xfrm>
          <a:prstGeom prst="rect">
            <a:avLst/>
          </a:prstGeom>
        </p:spPr>
      </p:pic>
    </p:spTree>
    <p:extLst>
      <p:ext uri="{BB962C8B-B14F-4D97-AF65-F5344CB8AC3E}">
        <p14:creationId xmlns:p14="http://schemas.microsoft.com/office/powerpoint/2010/main" val="4277128777"/>
      </p:ext>
    </p:extLst>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grenade throw – attempt #2</a:t>
            </a:r>
            <a:endParaRPr lang="en-US" dirty="0"/>
          </a:p>
        </p:txBody>
      </p:sp>
      <p:sp>
        <p:nvSpPr>
          <p:cNvPr id="7" name="Rectangle 6"/>
          <p:cNvSpPr/>
          <p:nvPr/>
        </p:nvSpPr>
        <p:spPr>
          <a:xfrm>
            <a:off x="1721450" y="1253452"/>
            <a:ext cx="2157712"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Client</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8" name="Rectangle 7"/>
          <p:cNvSpPr/>
          <p:nvPr/>
        </p:nvSpPr>
        <p:spPr>
          <a:xfrm>
            <a:off x="5237367" y="1253452"/>
            <a:ext cx="2078672"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Host</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cxnSp>
        <p:nvCxnSpPr>
          <p:cNvPr id="13" name="Straight Connector 12"/>
          <p:cNvCxnSpPr>
            <a:stCxn id="8" idx="2"/>
          </p:cNvCxnSpPr>
          <p:nvPr/>
        </p:nvCxnSpPr>
        <p:spPr>
          <a:xfrm>
            <a:off x="6276703" y="1756664"/>
            <a:ext cx="0" cy="2936995"/>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20" idx="4"/>
            <a:endCxn id="19" idx="0"/>
          </p:cNvCxnSpPr>
          <p:nvPr/>
        </p:nvCxnSpPr>
        <p:spPr>
          <a:xfrm>
            <a:off x="2800306" y="2072339"/>
            <a:ext cx="3469256" cy="441092"/>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rot="415174">
            <a:off x="3247012" y="2012258"/>
            <a:ext cx="2704010" cy="307777"/>
          </a:xfrm>
          <a:prstGeom prst="rect">
            <a:avLst/>
          </a:prstGeom>
          <a:noFill/>
        </p:spPr>
        <p:txBody>
          <a:bodyPr wrap="square" rtlCol="0">
            <a:spAutoFit/>
          </a:bodyPr>
          <a:lstStyle/>
          <a:p>
            <a:pPr algn="ctr"/>
            <a:r>
              <a:rPr lang="en-US" sz="1400" dirty="0" smtClean="0"/>
              <a:t>I’ve begun a grenade throw</a:t>
            </a:r>
            <a:endParaRPr lang="en-US" sz="1400" dirty="0"/>
          </a:p>
        </p:txBody>
      </p:sp>
      <p:sp>
        <p:nvSpPr>
          <p:cNvPr id="19" name="Oval 18"/>
          <p:cNvSpPr/>
          <p:nvPr/>
        </p:nvSpPr>
        <p:spPr>
          <a:xfrm>
            <a:off x="6175128" y="2513431"/>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a:stCxn id="19" idx="6"/>
          </p:cNvCxnSpPr>
          <p:nvPr/>
        </p:nvCxnSpPr>
        <p:spPr>
          <a:xfrm>
            <a:off x="6363996" y="2604871"/>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609558" y="2476927"/>
            <a:ext cx="1879600" cy="523220"/>
          </a:xfrm>
          <a:prstGeom prst="rect">
            <a:avLst/>
          </a:prstGeom>
          <a:noFill/>
        </p:spPr>
        <p:txBody>
          <a:bodyPr wrap="square" rtlCol="0">
            <a:spAutoFit/>
          </a:bodyPr>
          <a:lstStyle/>
          <a:p>
            <a:r>
              <a:rPr lang="en-US" sz="1400" dirty="0" smtClean="0"/>
              <a:t>Grenade throw animation begins</a:t>
            </a:r>
            <a:endParaRPr lang="en-US" sz="1400" dirty="0"/>
          </a:p>
        </p:txBody>
      </p:sp>
      <p:sp>
        <p:nvSpPr>
          <p:cNvPr id="23" name="Oval 22"/>
          <p:cNvSpPr/>
          <p:nvPr/>
        </p:nvSpPr>
        <p:spPr>
          <a:xfrm>
            <a:off x="6189257" y="3536877"/>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p:cNvCxnSpPr/>
          <p:nvPr/>
        </p:nvCxnSpPr>
        <p:spPr>
          <a:xfrm>
            <a:off x="6363996" y="3628316"/>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616699" y="3237435"/>
            <a:ext cx="2018343" cy="523220"/>
          </a:xfrm>
          <a:prstGeom prst="rect">
            <a:avLst/>
          </a:prstGeom>
          <a:noFill/>
        </p:spPr>
        <p:txBody>
          <a:bodyPr wrap="square" rtlCol="0">
            <a:spAutoFit/>
          </a:bodyPr>
          <a:lstStyle/>
          <a:p>
            <a:r>
              <a:rPr lang="en-US" sz="1400" dirty="0" smtClean="0"/>
              <a:t>Release frame is reached, throw grenade</a:t>
            </a:r>
            <a:endParaRPr lang="en-US" sz="1400" dirty="0"/>
          </a:p>
        </p:txBody>
      </p:sp>
      <p:cxnSp>
        <p:nvCxnSpPr>
          <p:cNvPr id="30" name="Elbow Connector 29"/>
          <p:cNvCxnSpPr>
            <a:stCxn id="19" idx="2"/>
            <a:endCxn id="23" idx="2"/>
          </p:cNvCxnSpPr>
          <p:nvPr/>
        </p:nvCxnSpPr>
        <p:spPr>
          <a:xfrm rot="10800000" flipH="1" flipV="1">
            <a:off x="6175127" y="2604871"/>
            <a:ext cx="14129" cy="1023446"/>
          </a:xfrm>
          <a:prstGeom prst="bentConnector3">
            <a:avLst>
              <a:gd name="adj1" fmla="val -1617949"/>
            </a:avLst>
          </a:prstGeom>
          <a:ln w="19050" cmpd="sng">
            <a:prstDash val="sysDot"/>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4777933" y="2747262"/>
            <a:ext cx="1181816" cy="738664"/>
          </a:xfrm>
          <a:prstGeom prst="rect">
            <a:avLst/>
          </a:prstGeom>
          <a:noFill/>
        </p:spPr>
        <p:txBody>
          <a:bodyPr wrap="square" rtlCol="0">
            <a:spAutoFit/>
          </a:bodyPr>
          <a:lstStyle/>
          <a:p>
            <a:pPr algn="r"/>
            <a:r>
              <a:rPr lang="en-US" sz="1400" dirty="0" smtClean="0"/>
              <a:t>Throw animation delay</a:t>
            </a:r>
            <a:endParaRPr lang="en-US" sz="1400" dirty="0"/>
          </a:p>
        </p:txBody>
      </p:sp>
      <p:cxnSp>
        <p:nvCxnSpPr>
          <p:cNvPr id="33" name="Straight Connector 32"/>
          <p:cNvCxnSpPr>
            <a:stCxn id="7" idx="2"/>
          </p:cNvCxnSpPr>
          <p:nvPr/>
        </p:nvCxnSpPr>
        <p:spPr>
          <a:xfrm>
            <a:off x="2800306" y="1756664"/>
            <a:ext cx="0" cy="2936995"/>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2705872" y="1889459"/>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p:cNvCxnSpPr/>
          <p:nvPr/>
        </p:nvCxnSpPr>
        <p:spPr>
          <a:xfrm>
            <a:off x="2460310" y="1996865"/>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82773" y="1822655"/>
            <a:ext cx="2077538" cy="523220"/>
          </a:xfrm>
          <a:prstGeom prst="rect">
            <a:avLst/>
          </a:prstGeom>
          <a:noFill/>
        </p:spPr>
        <p:txBody>
          <a:bodyPr wrap="square" rtlCol="0">
            <a:spAutoFit/>
          </a:bodyPr>
          <a:lstStyle/>
          <a:p>
            <a:pPr algn="r"/>
            <a:r>
              <a:rPr lang="en-US" sz="1400" dirty="0" smtClean="0"/>
              <a:t>Button press, grenade throw animation begins</a:t>
            </a:r>
            <a:endParaRPr lang="en-US" sz="1400" dirty="0"/>
          </a:p>
        </p:txBody>
      </p:sp>
      <p:sp>
        <p:nvSpPr>
          <p:cNvPr id="28" name="TextBox 27"/>
          <p:cNvSpPr txBox="1"/>
          <p:nvPr/>
        </p:nvSpPr>
        <p:spPr>
          <a:xfrm>
            <a:off x="395472" y="2690803"/>
            <a:ext cx="2077538" cy="523220"/>
          </a:xfrm>
          <a:prstGeom prst="rect">
            <a:avLst/>
          </a:prstGeom>
          <a:noFill/>
        </p:spPr>
        <p:txBody>
          <a:bodyPr wrap="square" rtlCol="0">
            <a:spAutoFit/>
          </a:bodyPr>
          <a:lstStyle/>
          <a:p>
            <a:pPr algn="r"/>
            <a:r>
              <a:rPr lang="en-US" sz="1400" dirty="0" smtClean="0"/>
              <a:t>Release frame is reached, throw grenade</a:t>
            </a:r>
            <a:endParaRPr lang="en-US" sz="1400" dirty="0"/>
          </a:p>
        </p:txBody>
      </p:sp>
      <p:sp>
        <p:nvSpPr>
          <p:cNvPr id="29" name="Oval 28"/>
          <p:cNvSpPr/>
          <p:nvPr/>
        </p:nvSpPr>
        <p:spPr>
          <a:xfrm>
            <a:off x="2705872" y="2968695"/>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Elbow Connector 40"/>
          <p:cNvCxnSpPr>
            <a:stCxn id="20" idx="6"/>
            <a:endCxn id="29" idx="6"/>
          </p:cNvCxnSpPr>
          <p:nvPr/>
        </p:nvCxnSpPr>
        <p:spPr>
          <a:xfrm>
            <a:off x="2894740" y="1980899"/>
            <a:ext cx="12700" cy="1079236"/>
          </a:xfrm>
          <a:prstGeom prst="bentConnector3">
            <a:avLst>
              <a:gd name="adj1" fmla="val 1800000"/>
            </a:avLst>
          </a:prstGeom>
          <a:ln w="19050" cmpd="sng">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460311" y="3058295"/>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3101526" y="2261483"/>
            <a:ext cx="1181816" cy="738664"/>
          </a:xfrm>
          <a:prstGeom prst="rect">
            <a:avLst/>
          </a:prstGeom>
          <a:noFill/>
        </p:spPr>
        <p:txBody>
          <a:bodyPr wrap="square" rtlCol="0">
            <a:spAutoFit/>
          </a:bodyPr>
          <a:lstStyle/>
          <a:p>
            <a:r>
              <a:rPr lang="en-US" sz="1400" dirty="0" smtClean="0"/>
              <a:t>Throw animation delay</a:t>
            </a:r>
            <a:endParaRPr lang="en-US" sz="1400" dirty="0"/>
          </a:p>
        </p:txBody>
      </p:sp>
      <p:sp>
        <p:nvSpPr>
          <p:cNvPr id="32" name="TextBox 31"/>
          <p:cNvSpPr txBox="1"/>
          <p:nvPr/>
        </p:nvSpPr>
        <p:spPr>
          <a:xfrm>
            <a:off x="535005" y="3565868"/>
            <a:ext cx="1482526" cy="307777"/>
          </a:xfrm>
          <a:prstGeom prst="rect">
            <a:avLst/>
          </a:prstGeom>
          <a:noFill/>
        </p:spPr>
        <p:txBody>
          <a:bodyPr wrap="square" rtlCol="0">
            <a:spAutoFit/>
          </a:bodyPr>
          <a:lstStyle/>
          <a:p>
            <a:pPr algn="ctr"/>
            <a:r>
              <a:rPr lang="en-US" sz="1400" i="1" dirty="0" smtClean="0">
                <a:solidFill>
                  <a:srgbClr val="FFFF00"/>
                </a:solidFill>
              </a:rPr>
              <a:t>Where is the lag?</a:t>
            </a:r>
            <a:endParaRPr lang="en-US" sz="1400" i="1" dirty="0">
              <a:solidFill>
                <a:srgbClr val="FFFF00"/>
              </a:solidFill>
            </a:endParaRPr>
          </a:p>
        </p:txBody>
      </p:sp>
      <p:sp>
        <p:nvSpPr>
          <p:cNvPr id="34" name="TextBox 33"/>
          <p:cNvSpPr txBox="1"/>
          <p:nvPr/>
        </p:nvSpPr>
        <p:spPr>
          <a:xfrm>
            <a:off x="303079" y="3895884"/>
            <a:ext cx="1937739" cy="369332"/>
          </a:xfrm>
          <a:prstGeom prst="rect">
            <a:avLst/>
          </a:prstGeom>
          <a:noFill/>
        </p:spPr>
        <p:txBody>
          <a:bodyPr wrap="square" rtlCol="0">
            <a:spAutoFit/>
          </a:bodyPr>
          <a:lstStyle/>
          <a:p>
            <a:pPr algn="ctr"/>
            <a:r>
              <a:rPr lang="en-US" b="1" dirty="0" smtClean="0">
                <a:solidFill>
                  <a:srgbClr val="FFFF00"/>
                </a:solidFill>
              </a:rPr>
              <a:t>There isn’t any!</a:t>
            </a:r>
            <a:endParaRPr lang="en-US" sz="1400" b="1" dirty="0">
              <a:solidFill>
                <a:srgbClr val="FFFF0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0185" y="2481799"/>
            <a:ext cx="1929498" cy="2192612"/>
          </a:xfrm>
          <a:prstGeom prst="rect">
            <a:avLst/>
          </a:prstGeom>
        </p:spPr>
      </p:pic>
    </p:spTree>
    <p:extLst>
      <p:ext uri="{BB962C8B-B14F-4D97-AF65-F5344CB8AC3E}">
        <p14:creationId xmlns:p14="http://schemas.microsoft.com/office/powerpoint/2010/main" val="372064230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500" fill="hold"/>
                                        <p:tgtEl>
                                          <p:spTgt spid="62"/>
                                        </p:tgtEl>
                                        <p:attrNameLst>
                                          <p:attrName>ppt_x</p:attrName>
                                        </p:attrNameLst>
                                      </p:cBhvr>
                                      <p:tavLst>
                                        <p:tav tm="0">
                                          <p:val>
                                            <p:strVal val="#ppt_x"/>
                                          </p:val>
                                        </p:tav>
                                        <p:tav tm="100000">
                                          <p:val>
                                            <p:strVal val="#ppt_x"/>
                                          </p:val>
                                        </p:tav>
                                      </p:tavLst>
                                    </p:anim>
                                    <p:anim calcmode="lin" valueType="num">
                                      <p:cBhvr additive="base">
                                        <p:cTn id="24" dur="500" fill="hold"/>
                                        <p:tgtEl>
                                          <p:spTgt spid="6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ppt_x"/>
                                          </p:val>
                                        </p:tav>
                                        <p:tav tm="100000">
                                          <p:val>
                                            <p:strVal val="#ppt_x"/>
                                          </p:val>
                                        </p:tav>
                                      </p:tavLst>
                                    </p:anim>
                                    <p:anim calcmode="lin" valueType="num">
                                      <p:cBhvr additive="base">
                                        <p:cTn id="28" dur="500" fill="hold"/>
                                        <p:tgtEl>
                                          <p:spTgt spid="2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ppt_x"/>
                                          </p:val>
                                        </p:tav>
                                        <p:tav tm="100000">
                                          <p:val>
                                            <p:strVal val="#ppt_x"/>
                                          </p:val>
                                        </p:tav>
                                      </p:tavLst>
                                    </p:anim>
                                    <p:anim calcmode="lin" valueType="num">
                                      <p:cBhvr additive="base">
                                        <p:cTn id="32" dur="500" fill="hold"/>
                                        <p:tgtEl>
                                          <p:spTgt spid="5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ppt_x"/>
                                          </p:val>
                                        </p:tav>
                                        <p:tav tm="100000">
                                          <p:val>
                                            <p:strVal val="#ppt_x"/>
                                          </p:val>
                                        </p:tav>
                                      </p:tavLst>
                                    </p:anim>
                                    <p:anim calcmode="lin" valueType="num">
                                      <p:cBhvr additive="base">
                                        <p:cTn id="58" dur="500" fill="hold"/>
                                        <p:tgtEl>
                                          <p:spTgt spid="22"/>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500" fill="hold"/>
                                        <p:tgtEl>
                                          <p:spTgt spid="30"/>
                                        </p:tgtEl>
                                        <p:attrNameLst>
                                          <p:attrName>ppt_x</p:attrName>
                                        </p:attrNameLst>
                                      </p:cBhvr>
                                      <p:tavLst>
                                        <p:tav tm="0">
                                          <p:val>
                                            <p:strVal val="#ppt_x"/>
                                          </p:val>
                                        </p:tav>
                                        <p:tav tm="100000">
                                          <p:val>
                                            <p:strVal val="#ppt_x"/>
                                          </p:val>
                                        </p:tav>
                                      </p:tavLst>
                                    </p:anim>
                                    <p:anim calcmode="lin" valueType="num">
                                      <p:cBhvr additive="base">
                                        <p:cTn id="62" dur="500" fill="hold"/>
                                        <p:tgtEl>
                                          <p:spTgt spid="3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ppt_x"/>
                                          </p:val>
                                        </p:tav>
                                        <p:tav tm="100000">
                                          <p:val>
                                            <p:strVal val="#ppt_x"/>
                                          </p:val>
                                        </p:tav>
                                      </p:tavLst>
                                    </p:anim>
                                    <p:anim calcmode="lin" valueType="num">
                                      <p:cBhvr additive="base">
                                        <p:cTn id="66" dur="500" fill="hold"/>
                                        <p:tgtEl>
                                          <p:spTgt spid="31"/>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additive="base">
                                        <p:cTn id="69" dur="500" fill="hold"/>
                                        <p:tgtEl>
                                          <p:spTgt spid="23"/>
                                        </p:tgtEl>
                                        <p:attrNameLst>
                                          <p:attrName>ppt_x</p:attrName>
                                        </p:attrNameLst>
                                      </p:cBhvr>
                                      <p:tavLst>
                                        <p:tav tm="0">
                                          <p:val>
                                            <p:strVal val="#ppt_x"/>
                                          </p:val>
                                        </p:tav>
                                        <p:tav tm="100000">
                                          <p:val>
                                            <p:strVal val="#ppt_x"/>
                                          </p:val>
                                        </p:tav>
                                      </p:tavLst>
                                    </p:anim>
                                    <p:anim calcmode="lin" valueType="num">
                                      <p:cBhvr additive="base">
                                        <p:cTn id="70" dur="500" fill="hold"/>
                                        <p:tgtEl>
                                          <p:spTgt spid="23"/>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fill="hold"/>
                                        <p:tgtEl>
                                          <p:spTgt spid="25"/>
                                        </p:tgtEl>
                                        <p:attrNameLst>
                                          <p:attrName>ppt_x</p:attrName>
                                        </p:attrNameLst>
                                      </p:cBhvr>
                                      <p:tavLst>
                                        <p:tav tm="0">
                                          <p:val>
                                            <p:strVal val="#ppt_x"/>
                                          </p:val>
                                        </p:tav>
                                        <p:tav tm="100000">
                                          <p:val>
                                            <p:strVal val="#ppt_x"/>
                                          </p:val>
                                        </p:tav>
                                      </p:tavLst>
                                    </p:anim>
                                    <p:anim calcmode="lin" valueType="num">
                                      <p:cBhvr additive="base">
                                        <p:cTn id="7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32"/>
                                        </p:tgtEl>
                                        <p:attrNameLst>
                                          <p:attrName>style.visibility</p:attrName>
                                        </p:attrNameLst>
                                      </p:cBhvr>
                                      <p:to>
                                        <p:strVal val="visible"/>
                                      </p:to>
                                    </p:set>
                                    <p:anim calcmode="lin" valueType="num">
                                      <p:cBhvr additive="base">
                                        <p:cTn id="83" dur="500" fill="hold"/>
                                        <p:tgtEl>
                                          <p:spTgt spid="32"/>
                                        </p:tgtEl>
                                        <p:attrNameLst>
                                          <p:attrName>ppt_x</p:attrName>
                                        </p:attrNameLst>
                                      </p:cBhvr>
                                      <p:tavLst>
                                        <p:tav tm="0">
                                          <p:val>
                                            <p:strVal val="#ppt_x"/>
                                          </p:val>
                                        </p:tav>
                                        <p:tav tm="100000">
                                          <p:val>
                                            <p:strVal val="#ppt_x"/>
                                          </p:val>
                                        </p:tav>
                                      </p:tavLst>
                                    </p:anim>
                                    <p:anim calcmode="lin" valueType="num">
                                      <p:cBhvr additive="base">
                                        <p:cTn id="8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31" presetClass="entr" presetSubtype="0" fill="hold" grpId="1" nodeType="clickEffect">
                                  <p:stCondLst>
                                    <p:cond delay="0"/>
                                  </p:stCondLst>
                                  <p:childTnLst>
                                    <p:set>
                                      <p:cBhvr>
                                        <p:cTn id="88" dur="1" fill="hold">
                                          <p:stCondLst>
                                            <p:cond delay="0"/>
                                          </p:stCondLst>
                                        </p:cTn>
                                        <p:tgtEl>
                                          <p:spTgt spid="34"/>
                                        </p:tgtEl>
                                        <p:attrNameLst>
                                          <p:attrName>style.visibility</p:attrName>
                                        </p:attrNameLst>
                                      </p:cBhvr>
                                      <p:to>
                                        <p:strVal val="visible"/>
                                      </p:to>
                                    </p:set>
                                    <p:anim calcmode="lin" valueType="num">
                                      <p:cBhvr>
                                        <p:cTn id="89" dur="1000" fill="hold"/>
                                        <p:tgtEl>
                                          <p:spTgt spid="34"/>
                                        </p:tgtEl>
                                        <p:attrNameLst>
                                          <p:attrName>ppt_w</p:attrName>
                                        </p:attrNameLst>
                                      </p:cBhvr>
                                      <p:tavLst>
                                        <p:tav tm="0">
                                          <p:val>
                                            <p:fltVal val="0"/>
                                          </p:val>
                                        </p:tav>
                                        <p:tav tm="100000">
                                          <p:val>
                                            <p:strVal val="#ppt_w"/>
                                          </p:val>
                                        </p:tav>
                                      </p:tavLst>
                                    </p:anim>
                                    <p:anim calcmode="lin" valueType="num">
                                      <p:cBhvr>
                                        <p:cTn id="90" dur="1000" fill="hold"/>
                                        <p:tgtEl>
                                          <p:spTgt spid="34"/>
                                        </p:tgtEl>
                                        <p:attrNameLst>
                                          <p:attrName>ppt_h</p:attrName>
                                        </p:attrNameLst>
                                      </p:cBhvr>
                                      <p:tavLst>
                                        <p:tav tm="0">
                                          <p:val>
                                            <p:fltVal val="0"/>
                                          </p:val>
                                        </p:tav>
                                        <p:tav tm="100000">
                                          <p:val>
                                            <p:strVal val="#ppt_h"/>
                                          </p:val>
                                        </p:tav>
                                      </p:tavLst>
                                    </p:anim>
                                    <p:anim calcmode="lin" valueType="num">
                                      <p:cBhvr>
                                        <p:cTn id="91" dur="1000" fill="hold"/>
                                        <p:tgtEl>
                                          <p:spTgt spid="34"/>
                                        </p:tgtEl>
                                        <p:attrNameLst>
                                          <p:attrName>style.rotation</p:attrName>
                                        </p:attrNameLst>
                                      </p:cBhvr>
                                      <p:tavLst>
                                        <p:tav tm="0">
                                          <p:val>
                                            <p:fltVal val="90"/>
                                          </p:val>
                                        </p:tav>
                                        <p:tav tm="100000">
                                          <p:val>
                                            <p:fltVal val="0"/>
                                          </p:val>
                                        </p:tav>
                                      </p:tavLst>
                                    </p:anim>
                                    <p:animEffect transition="in" filter="fade">
                                      <p:cBhvr>
                                        <p:cTn id="92" dur="1000"/>
                                        <p:tgtEl>
                                          <p:spTgt spid="34"/>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3"/>
                                        </p:tgtEl>
                                        <p:attrNameLst>
                                          <p:attrName>style.visibility</p:attrName>
                                        </p:attrNameLst>
                                      </p:cBhvr>
                                      <p:to>
                                        <p:strVal val="visible"/>
                                      </p:to>
                                    </p:set>
                                    <p:animEffect transition="in" filter="fade">
                                      <p:cBhvr>
                                        <p:cTn id="9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2" grpId="0"/>
      <p:bldP spid="23" grpId="0" animBg="1"/>
      <p:bldP spid="25" grpId="0"/>
      <p:bldP spid="31" grpId="0"/>
      <p:bldP spid="20" grpId="0" animBg="1"/>
      <p:bldP spid="27" grpId="0"/>
      <p:bldP spid="28" grpId="0"/>
      <p:bldP spid="29" grpId="0" animBg="1"/>
      <p:bldP spid="62" grpId="0"/>
      <p:bldP spid="32" grpId="0"/>
      <p:bldP spid="3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grenade throw - actual</a:t>
            </a:r>
            <a:endParaRPr lang="en-US" dirty="0"/>
          </a:p>
        </p:txBody>
      </p:sp>
      <p:sp>
        <p:nvSpPr>
          <p:cNvPr id="3" name="Content Placeholder 2"/>
          <p:cNvSpPr>
            <a:spLocks noGrp="1"/>
          </p:cNvSpPr>
          <p:nvPr>
            <p:ph idx="1"/>
          </p:nvPr>
        </p:nvSpPr>
        <p:spPr/>
        <p:txBody>
          <a:bodyPr/>
          <a:lstStyle/>
          <a:p>
            <a:r>
              <a:rPr lang="en-US" dirty="0" smtClean="0"/>
              <a:t>Predict throw animation</a:t>
            </a:r>
          </a:p>
          <a:p>
            <a:r>
              <a:rPr lang="en-US" dirty="0" smtClean="0"/>
              <a:t>But do not predict grenade release – wait for host</a:t>
            </a:r>
          </a:p>
          <a:p>
            <a:r>
              <a:rPr lang="en-US" dirty="0" smtClean="0"/>
              <a:t>Grenades in flight are always real, and the host is authoritative over them</a:t>
            </a:r>
          </a:p>
          <a:p>
            <a:r>
              <a:rPr lang="en-US" dirty="0" smtClean="0"/>
              <a:t>Where is the lag?</a:t>
            </a:r>
            <a:endParaRPr lang="en-US" dirty="0"/>
          </a:p>
        </p:txBody>
      </p:sp>
    </p:spTree>
    <p:extLst>
      <p:ext uri="{BB962C8B-B14F-4D97-AF65-F5344CB8AC3E}">
        <p14:creationId xmlns:p14="http://schemas.microsoft.com/office/powerpoint/2010/main" val="1167505370"/>
      </p:ext>
    </p:extLst>
  </p:cSld>
  <p:clrMapOvr>
    <a:masterClrMapping/>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grenade throw - actual</a:t>
            </a:r>
            <a:endParaRPr lang="en-US" dirty="0"/>
          </a:p>
        </p:txBody>
      </p:sp>
      <p:sp>
        <p:nvSpPr>
          <p:cNvPr id="7" name="Rectangle 6"/>
          <p:cNvSpPr/>
          <p:nvPr/>
        </p:nvSpPr>
        <p:spPr>
          <a:xfrm>
            <a:off x="1721450" y="1253452"/>
            <a:ext cx="2157712"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Client</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8" name="Rectangle 7"/>
          <p:cNvSpPr/>
          <p:nvPr/>
        </p:nvSpPr>
        <p:spPr>
          <a:xfrm>
            <a:off x="5237367" y="1253452"/>
            <a:ext cx="2078672"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Host</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cxnSp>
        <p:nvCxnSpPr>
          <p:cNvPr id="13" name="Straight Connector 12"/>
          <p:cNvCxnSpPr>
            <a:stCxn id="8" idx="2"/>
          </p:cNvCxnSpPr>
          <p:nvPr/>
        </p:nvCxnSpPr>
        <p:spPr>
          <a:xfrm>
            <a:off x="6276703" y="1756664"/>
            <a:ext cx="0" cy="2936995"/>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20" idx="4"/>
            <a:endCxn id="19" idx="0"/>
          </p:cNvCxnSpPr>
          <p:nvPr/>
        </p:nvCxnSpPr>
        <p:spPr>
          <a:xfrm>
            <a:off x="2800306" y="2072339"/>
            <a:ext cx="3469256" cy="441092"/>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rot="415174">
            <a:off x="3247012" y="2012258"/>
            <a:ext cx="2704010" cy="307777"/>
          </a:xfrm>
          <a:prstGeom prst="rect">
            <a:avLst/>
          </a:prstGeom>
          <a:noFill/>
        </p:spPr>
        <p:txBody>
          <a:bodyPr wrap="square" rtlCol="0">
            <a:spAutoFit/>
          </a:bodyPr>
          <a:lstStyle/>
          <a:p>
            <a:pPr algn="ctr"/>
            <a:r>
              <a:rPr lang="en-US" sz="1400" dirty="0" smtClean="0"/>
              <a:t>I’ve begun a grenade throw</a:t>
            </a:r>
            <a:endParaRPr lang="en-US" sz="1400" dirty="0"/>
          </a:p>
        </p:txBody>
      </p:sp>
      <p:sp>
        <p:nvSpPr>
          <p:cNvPr id="19" name="Oval 18"/>
          <p:cNvSpPr/>
          <p:nvPr/>
        </p:nvSpPr>
        <p:spPr>
          <a:xfrm>
            <a:off x="6175128" y="2513431"/>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a:stCxn id="19" idx="6"/>
          </p:cNvCxnSpPr>
          <p:nvPr/>
        </p:nvCxnSpPr>
        <p:spPr>
          <a:xfrm>
            <a:off x="6363996" y="2604871"/>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609558" y="2476927"/>
            <a:ext cx="1879600" cy="523220"/>
          </a:xfrm>
          <a:prstGeom prst="rect">
            <a:avLst/>
          </a:prstGeom>
          <a:noFill/>
        </p:spPr>
        <p:txBody>
          <a:bodyPr wrap="square" rtlCol="0">
            <a:spAutoFit/>
          </a:bodyPr>
          <a:lstStyle/>
          <a:p>
            <a:r>
              <a:rPr lang="en-US" sz="1400" dirty="0" smtClean="0"/>
              <a:t>Grenade throw animation begins</a:t>
            </a:r>
            <a:endParaRPr lang="en-US" sz="1400" dirty="0"/>
          </a:p>
        </p:txBody>
      </p:sp>
      <p:sp>
        <p:nvSpPr>
          <p:cNvPr id="23" name="Oval 22"/>
          <p:cNvSpPr/>
          <p:nvPr/>
        </p:nvSpPr>
        <p:spPr>
          <a:xfrm>
            <a:off x="6189257" y="3536877"/>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p:cNvCxnSpPr/>
          <p:nvPr/>
        </p:nvCxnSpPr>
        <p:spPr>
          <a:xfrm>
            <a:off x="6363996" y="3628316"/>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616699" y="3237435"/>
            <a:ext cx="2018343" cy="523220"/>
          </a:xfrm>
          <a:prstGeom prst="rect">
            <a:avLst/>
          </a:prstGeom>
          <a:noFill/>
        </p:spPr>
        <p:txBody>
          <a:bodyPr wrap="square" rtlCol="0">
            <a:spAutoFit/>
          </a:bodyPr>
          <a:lstStyle/>
          <a:p>
            <a:r>
              <a:rPr lang="en-US" sz="1400" dirty="0" smtClean="0"/>
              <a:t>Release frame is reached, delete grenade</a:t>
            </a:r>
            <a:endParaRPr lang="en-US" sz="1400" dirty="0"/>
          </a:p>
        </p:txBody>
      </p:sp>
      <p:cxnSp>
        <p:nvCxnSpPr>
          <p:cNvPr id="30" name="Elbow Connector 29"/>
          <p:cNvCxnSpPr>
            <a:stCxn id="19" idx="2"/>
            <a:endCxn id="23" idx="2"/>
          </p:cNvCxnSpPr>
          <p:nvPr/>
        </p:nvCxnSpPr>
        <p:spPr>
          <a:xfrm rot="10800000" flipH="1" flipV="1">
            <a:off x="6175127" y="2604871"/>
            <a:ext cx="14129" cy="1023446"/>
          </a:xfrm>
          <a:prstGeom prst="bentConnector3">
            <a:avLst>
              <a:gd name="adj1" fmla="val -1617949"/>
            </a:avLst>
          </a:prstGeom>
          <a:ln w="19050" cmpd="sng">
            <a:prstDash val="sysDot"/>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4777933" y="2747262"/>
            <a:ext cx="1181816" cy="738664"/>
          </a:xfrm>
          <a:prstGeom prst="rect">
            <a:avLst/>
          </a:prstGeom>
          <a:noFill/>
        </p:spPr>
        <p:txBody>
          <a:bodyPr wrap="square" rtlCol="0">
            <a:spAutoFit/>
          </a:bodyPr>
          <a:lstStyle/>
          <a:p>
            <a:pPr algn="r"/>
            <a:r>
              <a:rPr lang="en-US" sz="1400" dirty="0" smtClean="0"/>
              <a:t>Throw animation delay</a:t>
            </a:r>
            <a:endParaRPr lang="en-US" sz="1400" dirty="0"/>
          </a:p>
        </p:txBody>
      </p:sp>
      <p:cxnSp>
        <p:nvCxnSpPr>
          <p:cNvPr id="33" name="Straight Connector 32"/>
          <p:cNvCxnSpPr>
            <a:stCxn id="7" idx="2"/>
          </p:cNvCxnSpPr>
          <p:nvPr/>
        </p:nvCxnSpPr>
        <p:spPr>
          <a:xfrm>
            <a:off x="2800306" y="1756664"/>
            <a:ext cx="0" cy="2936995"/>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2705872" y="1889459"/>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p:cNvCxnSpPr/>
          <p:nvPr/>
        </p:nvCxnSpPr>
        <p:spPr>
          <a:xfrm>
            <a:off x="2460310" y="1996865"/>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82773" y="1822655"/>
            <a:ext cx="2077538" cy="523220"/>
          </a:xfrm>
          <a:prstGeom prst="rect">
            <a:avLst/>
          </a:prstGeom>
          <a:noFill/>
        </p:spPr>
        <p:txBody>
          <a:bodyPr wrap="square" rtlCol="0">
            <a:spAutoFit/>
          </a:bodyPr>
          <a:lstStyle/>
          <a:p>
            <a:pPr algn="r"/>
            <a:r>
              <a:rPr lang="en-US" sz="1400" dirty="0" smtClean="0"/>
              <a:t>Button press, grenade throw animation begins</a:t>
            </a:r>
            <a:endParaRPr lang="en-US" sz="1400" dirty="0"/>
          </a:p>
        </p:txBody>
      </p:sp>
      <p:sp>
        <p:nvSpPr>
          <p:cNvPr id="28" name="TextBox 27"/>
          <p:cNvSpPr txBox="1"/>
          <p:nvPr/>
        </p:nvSpPr>
        <p:spPr>
          <a:xfrm>
            <a:off x="395472" y="2690803"/>
            <a:ext cx="2077538" cy="738664"/>
          </a:xfrm>
          <a:prstGeom prst="rect">
            <a:avLst/>
          </a:prstGeom>
          <a:noFill/>
        </p:spPr>
        <p:txBody>
          <a:bodyPr wrap="square" rtlCol="0">
            <a:spAutoFit/>
          </a:bodyPr>
          <a:lstStyle/>
          <a:p>
            <a:pPr algn="r"/>
            <a:r>
              <a:rPr lang="en-US" sz="1400" dirty="0" smtClean="0"/>
              <a:t>Release frame is reached, delete grenade, aim throw</a:t>
            </a:r>
            <a:endParaRPr lang="en-US" sz="1400" dirty="0"/>
          </a:p>
        </p:txBody>
      </p:sp>
      <p:sp>
        <p:nvSpPr>
          <p:cNvPr id="29" name="Oval 28"/>
          <p:cNvSpPr/>
          <p:nvPr/>
        </p:nvSpPr>
        <p:spPr>
          <a:xfrm>
            <a:off x="2705872" y="2968695"/>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Elbow Connector 40"/>
          <p:cNvCxnSpPr>
            <a:stCxn id="20" idx="6"/>
            <a:endCxn id="29" idx="6"/>
          </p:cNvCxnSpPr>
          <p:nvPr/>
        </p:nvCxnSpPr>
        <p:spPr>
          <a:xfrm>
            <a:off x="2894740" y="1980899"/>
            <a:ext cx="12700" cy="1079236"/>
          </a:xfrm>
          <a:prstGeom prst="bentConnector3">
            <a:avLst>
              <a:gd name="adj1" fmla="val 1800000"/>
            </a:avLst>
          </a:prstGeom>
          <a:ln w="19050" cmpd="sng">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460311" y="3058295"/>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2783660" y="3306591"/>
            <a:ext cx="3485902" cy="445634"/>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3101526" y="2261483"/>
            <a:ext cx="1181816" cy="738664"/>
          </a:xfrm>
          <a:prstGeom prst="rect">
            <a:avLst/>
          </a:prstGeom>
          <a:noFill/>
        </p:spPr>
        <p:txBody>
          <a:bodyPr wrap="square" rtlCol="0">
            <a:spAutoFit/>
          </a:bodyPr>
          <a:lstStyle/>
          <a:p>
            <a:r>
              <a:rPr lang="en-US" sz="1400" dirty="0" smtClean="0"/>
              <a:t>Throw animation delay</a:t>
            </a:r>
            <a:endParaRPr lang="en-US" sz="1400" dirty="0"/>
          </a:p>
        </p:txBody>
      </p:sp>
      <p:sp>
        <p:nvSpPr>
          <p:cNvPr id="81" name="TextBox 80"/>
          <p:cNvSpPr txBox="1"/>
          <p:nvPr/>
        </p:nvSpPr>
        <p:spPr>
          <a:xfrm rot="415174">
            <a:off x="2886688" y="3486904"/>
            <a:ext cx="2928357" cy="307777"/>
          </a:xfrm>
          <a:prstGeom prst="rect">
            <a:avLst/>
          </a:prstGeom>
          <a:noFill/>
        </p:spPr>
        <p:txBody>
          <a:bodyPr wrap="square" rtlCol="0">
            <a:spAutoFit/>
          </a:bodyPr>
          <a:lstStyle/>
          <a:p>
            <a:pPr algn="ctr"/>
            <a:r>
              <a:rPr lang="en-US" sz="1400" dirty="0" smtClean="0"/>
              <a:t>Please create a grenade aimed at X</a:t>
            </a:r>
            <a:endParaRPr lang="en-US" sz="1400" dirty="0"/>
          </a:p>
        </p:txBody>
      </p:sp>
      <p:sp>
        <p:nvSpPr>
          <p:cNvPr id="82" name="Oval 81"/>
          <p:cNvSpPr/>
          <p:nvPr/>
        </p:nvSpPr>
        <p:spPr>
          <a:xfrm>
            <a:off x="6189257" y="3795009"/>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3" name="Straight Connector 82"/>
          <p:cNvCxnSpPr/>
          <p:nvPr/>
        </p:nvCxnSpPr>
        <p:spPr>
          <a:xfrm>
            <a:off x="6378125" y="3888745"/>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6639177" y="3795009"/>
            <a:ext cx="2122051" cy="523220"/>
          </a:xfrm>
          <a:prstGeom prst="rect">
            <a:avLst/>
          </a:prstGeom>
          <a:noFill/>
        </p:spPr>
        <p:txBody>
          <a:bodyPr wrap="square" rtlCol="0">
            <a:spAutoFit/>
          </a:bodyPr>
          <a:lstStyle/>
          <a:p>
            <a:r>
              <a:rPr lang="en-US" sz="1400" dirty="0" smtClean="0"/>
              <a:t>Create grenade aimed at X, grenade appears</a:t>
            </a:r>
            <a:endParaRPr lang="en-US" sz="1400" dirty="0"/>
          </a:p>
        </p:txBody>
      </p:sp>
      <p:cxnSp>
        <p:nvCxnSpPr>
          <p:cNvPr id="86" name="Straight Arrow Connector 85"/>
          <p:cNvCxnSpPr/>
          <p:nvPr/>
        </p:nvCxnSpPr>
        <p:spPr>
          <a:xfrm flipH="1">
            <a:off x="2783660" y="4041997"/>
            <a:ext cx="3469256" cy="261610"/>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89" name="Oval 88"/>
          <p:cNvSpPr/>
          <p:nvPr/>
        </p:nvSpPr>
        <p:spPr>
          <a:xfrm>
            <a:off x="2712222" y="4333825"/>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0" name="Straight Connector 89"/>
          <p:cNvCxnSpPr/>
          <p:nvPr/>
        </p:nvCxnSpPr>
        <p:spPr>
          <a:xfrm>
            <a:off x="2466660" y="4416704"/>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395472" y="4264427"/>
            <a:ext cx="2077538" cy="307777"/>
          </a:xfrm>
          <a:prstGeom prst="rect">
            <a:avLst/>
          </a:prstGeom>
          <a:noFill/>
        </p:spPr>
        <p:txBody>
          <a:bodyPr wrap="square" rtlCol="0">
            <a:spAutoFit/>
          </a:bodyPr>
          <a:lstStyle/>
          <a:p>
            <a:pPr algn="r"/>
            <a:r>
              <a:rPr lang="en-US" sz="1400" dirty="0" smtClean="0"/>
              <a:t>Grenade appears</a:t>
            </a:r>
            <a:endParaRPr lang="en-US" sz="1400" dirty="0"/>
          </a:p>
        </p:txBody>
      </p:sp>
      <p:sp>
        <p:nvSpPr>
          <p:cNvPr id="92" name="TextBox 91"/>
          <p:cNvSpPr txBox="1"/>
          <p:nvPr/>
        </p:nvSpPr>
        <p:spPr>
          <a:xfrm rot="21324020">
            <a:off x="3157312" y="4141578"/>
            <a:ext cx="2825056" cy="307777"/>
          </a:xfrm>
          <a:prstGeom prst="rect">
            <a:avLst/>
          </a:prstGeom>
          <a:noFill/>
        </p:spPr>
        <p:txBody>
          <a:bodyPr wrap="square" rtlCol="0">
            <a:spAutoFit/>
          </a:bodyPr>
          <a:lstStyle/>
          <a:p>
            <a:pPr algn="ctr"/>
            <a:r>
              <a:rPr lang="en-US" sz="1400" dirty="0" smtClean="0"/>
              <a:t>Create grenade object, </a:t>
            </a:r>
            <a:r>
              <a:rPr lang="en-US" sz="1400" dirty="0" err="1" smtClean="0"/>
              <a:t>pos</a:t>
            </a:r>
            <a:r>
              <a:rPr lang="en-US" sz="1400" dirty="0" smtClean="0"/>
              <a:t>/</a:t>
            </a:r>
            <a:r>
              <a:rPr lang="en-US" sz="1400" dirty="0" err="1" smtClean="0"/>
              <a:t>vel</a:t>
            </a:r>
            <a:endParaRPr lang="en-US" sz="1400" dirty="0"/>
          </a:p>
        </p:txBody>
      </p:sp>
      <p:sp>
        <p:nvSpPr>
          <p:cNvPr id="35" name="Left Brace 34"/>
          <p:cNvSpPr/>
          <p:nvPr/>
        </p:nvSpPr>
        <p:spPr>
          <a:xfrm>
            <a:off x="2394194" y="3306591"/>
            <a:ext cx="389465" cy="966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TextBox 35"/>
          <p:cNvSpPr txBox="1"/>
          <p:nvPr/>
        </p:nvSpPr>
        <p:spPr>
          <a:xfrm>
            <a:off x="1064927" y="3692465"/>
            <a:ext cx="1329268" cy="307777"/>
          </a:xfrm>
          <a:prstGeom prst="rect">
            <a:avLst/>
          </a:prstGeom>
          <a:noFill/>
        </p:spPr>
        <p:txBody>
          <a:bodyPr wrap="square" rtlCol="0">
            <a:spAutoFit/>
          </a:bodyPr>
          <a:lstStyle/>
          <a:p>
            <a:pPr algn="ctr"/>
            <a:r>
              <a:rPr lang="en-US" sz="1400" i="1" dirty="0" smtClean="0">
                <a:solidFill>
                  <a:srgbClr val="FFFF00"/>
                </a:solidFill>
              </a:rPr>
              <a:t>Here’s the lag!</a:t>
            </a:r>
            <a:endParaRPr lang="en-US" sz="1400" i="1" dirty="0">
              <a:solidFill>
                <a:srgbClr val="FFFF00"/>
              </a:solidFill>
            </a:endParaRPr>
          </a:p>
        </p:txBody>
      </p:sp>
    </p:spTree>
    <p:extLst>
      <p:ext uri="{BB962C8B-B14F-4D97-AF65-F5344CB8AC3E}">
        <p14:creationId xmlns:p14="http://schemas.microsoft.com/office/powerpoint/2010/main" val="189111260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500" fill="hold"/>
                                        <p:tgtEl>
                                          <p:spTgt spid="62"/>
                                        </p:tgtEl>
                                        <p:attrNameLst>
                                          <p:attrName>ppt_x</p:attrName>
                                        </p:attrNameLst>
                                      </p:cBhvr>
                                      <p:tavLst>
                                        <p:tav tm="0">
                                          <p:val>
                                            <p:strVal val="#ppt_x"/>
                                          </p:val>
                                        </p:tav>
                                        <p:tav tm="100000">
                                          <p:val>
                                            <p:strVal val="#ppt_x"/>
                                          </p:val>
                                        </p:tav>
                                      </p:tavLst>
                                    </p:anim>
                                    <p:anim calcmode="lin" valueType="num">
                                      <p:cBhvr additive="base">
                                        <p:cTn id="24" dur="500" fill="hold"/>
                                        <p:tgtEl>
                                          <p:spTgt spid="6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ppt_x"/>
                                          </p:val>
                                        </p:tav>
                                        <p:tav tm="100000">
                                          <p:val>
                                            <p:strVal val="#ppt_x"/>
                                          </p:val>
                                        </p:tav>
                                      </p:tavLst>
                                    </p:anim>
                                    <p:anim calcmode="lin" valueType="num">
                                      <p:cBhvr additive="base">
                                        <p:cTn id="28" dur="500" fill="hold"/>
                                        <p:tgtEl>
                                          <p:spTgt spid="2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ppt_x"/>
                                          </p:val>
                                        </p:tav>
                                        <p:tav tm="100000">
                                          <p:val>
                                            <p:strVal val="#ppt_x"/>
                                          </p:val>
                                        </p:tav>
                                      </p:tavLst>
                                    </p:anim>
                                    <p:anim calcmode="lin" valueType="num">
                                      <p:cBhvr additive="base">
                                        <p:cTn id="32" dur="500" fill="hold"/>
                                        <p:tgtEl>
                                          <p:spTgt spid="5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ppt_x"/>
                                          </p:val>
                                        </p:tav>
                                        <p:tav tm="100000">
                                          <p:val>
                                            <p:strVal val="#ppt_x"/>
                                          </p:val>
                                        </p:tav>
                                      </p:tavLst>
                                    </p:anim>
                                    <p:anim calcmode="lin" valueType="num">
                                      <p:cBhvr additive="base">
                                        <p:cTn id="58" dur="500" fill="hold"/>
                                        <p:tgtEl>
                                          <p:spTgt spid="22"/>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500" fill="hold"/>
                                        <p:tgtEl>
                                          <p:spTgt spid="30"/>
                                        </p:tgtEl>
                                        <p:attrNameLst>
                                          <p:attrName>ppt_x</p:attrName>
                                        </p:attrNameLst>
                                      </p:cBhvr>
                                      <p:tavLst>
                                        <p:tav tm="0">
                                          <p:val>
                                            <p:strVal val="#ppt_x"/>
                                          </p:val>
                                        </p:tav>
                                        <p:tav tm="100000">
                                          <p:val>
                                            <p:strVal val="#ppt_x"/>
                                          </p:val>
                                        </p:tav>
                                      </p:tavLst>
                                    </p:anim>
                                    <p:anim calcmode="lin" valueType="num">
                                      <p:cBhvr additive="base">
                                        <p:cTn id="62" dur="500" fill="hold"/>
                                        <p:tgtEl>
                                          <p:spTgt spid="3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ppt_x"/>
                                          </p:val>
                                        </p:tav>
                                        <p:tav tm="100000">
                                          <p:val>
                                            <p:strVal val="#ppt_x"/>
                                          </p:val>
                                        </p:tav>
                                      </p:tavLst>
                                    </p:anim>
                                    <p:anim calcmode="lin" valueType="num">
                                      <p:cBhvr additive="base">
                                        <p:cTn id="66" dur="500" fill="hold"/>
                                        <p:tgtEl>
                                          <p:spTgt spid="31"/>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additive="base">
                                        <p:cTn id="69" dur="500" fill="hold"/>
                                        <p:tgtEl>
                                          <p:spTgt spid="23"/>
                                        </p:tgtEl>
                                        <p:attrNameLst>
                                          <p:attrName>ppt_x</p:attrName>
                                        </p:attrNameLst>
                                      </p:cBhvr>
                                      <p:tavLst>
                                        <p:tav tm="0">
                                          <p:val>
                                            <p:strVal val="#ppt_x"/>
                                          </p:val>
                                        </p:tav>
                                        <p:tav tm="100000">
                                          <p:val>
                                            <p:strVal val="#ppt_x"/>
                                          </p:val>
                                        </p:tav>
                                      </p:tavLst>
                                    </p:anim>
                                    <p:anim calcmode="lin" valueType="num">
                                      <p:cBhvr additive="base">
                                        <p:cTn id="70" dur="500" fill="hold"/>
                                        <p:tgtEl>
                                          <p:spTgt spid="23"/>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fill="hold"/>
                                        <p:tgtEl>
                                          <p:spTgt spid="25"/>
                                        </p:tgtEl>
                                        <p:attrNameLst>
                                          <p:attrName>ppt_x</p:attrName>
                                        </p:attrNameLst>
                                      </p:cBhvr>
                                      <p:tavLst>
                                        <p:tav tm="0">
                                          <p:val>
                                            <p:strVal val="#ppt_x"/>
                                          </p:val>
                                        </p:tav>
                                        <p:tav tm="100000">
                                          <p:val>
                                            <p:strVal val="#ppt_x"/>
                                          </p:val>
                                        </p:tav>
                                      </p:tavLst>
                                    </p:anim>
                                    <p:anim calcmode="lin" valueType="num">
                                      <p:cBhvr additive="base">
                                        <p:cTn id="7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nodeType="clickEffect">
                                  <p:stCondLst>
                                    <p:cond delay="0"/>
                                  </p:stCondLst>
                                  <p:childTnLst>
                                    <p:set>
                                      <p:cBhvr>
                                        <p:cTn id="82" dur="1" fill="hold">
                                          <p:stCondLst>
                                            <p:cond delay="0"/>
                                          </p:stCondLst>
                                        </p:cTn>
                                        <p:tgtEl>
                                          <p:spTgt spid="53"/>
                                        </p:tgtEl>
                                        <p:attrNameLst>
                                          <p:attrName>style.visibility</p:attrName>
                                        </p:attrNameLst>
                                      </p:cBhvr>
                                      <p:to>
                                        <p:strVal val="visible"/>
                                      </p:to>
                                    </p:set>
                                    <p:anim calcmode="lin" valueType="num">
                                      <p:cBhvr additive="base">
                                        <p:cTn id="83" dur="500" fill="hold"/>
                                        <p:tgtEl>
                                          <p:spTgt spid="53"/>
                                        </p:tgtEl>
                                        <p:attrNameLst>
                                          <p:attrName>ppt_x</p:attrName>
                                        </p:attrNameLst>
                                      </p:cBhvr>
                                      <p:tavLst>
                                        <p:tav tm="0">
                                          <p:val>
                                            <p:strVal val="#ppt_x"/>
                                          </p:val>
                                        </p:tav>
                                        <p:tav tm="100000">
                                          <p:val>
                                            <p:strVal val="#ppt_x"/>
                                          </p:val>
                                        </p:tav>
                                      </p:tavLst>
                                    </p:anim>
                                    <p:anim calcmode="lin" valueType="num">
                                      <p:cBhvr additive="base">
                                        <p:cTn id="84" dur="500" fill="hold"/>
                                        <p:tgtEl>
                                          <p:spTgt spid="53"/>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81"/>
                                        </p:tgtEl>
                                        <p:attrNameLst>
                                          <p:attrName>style.visibility</p:attrName>
                                        </p:attrNameLst>
                                      </p:cBhvr>
                                      <p:to>
                                        <p:strVal val="visible"/>
                                      </p:to>
                                    </p:set>
                                    <p:anim calcmode="lin" valueType="num">
                                      <p:cBhvr additive="base">
                                        <p:cTn id="87" dur="500" fill="hold"/>
                                        <p:tgtEl>
                                          <p:spTgt spid="81"/>
                                        </p:tgtEl>
                                        <p:attrNameLst>
                                          <p:attrName>ppt_x</p:attrName>
                                        </p:attrNameLst>
                                      </p:cBhvr>
                                      <p:tavLst>
                                        <p:tav tm="0">
                                          <p:val>
                                            <p:strVal val="#ppt_x"/>
                                          </p:val>
                                        </p:tav>
                                        <p:tav tm="100000">
                                          <p:val>
                                            <p:strVal val="#ppt_x"/>
                                          </p:val>
                                        </p:tav>
                                      </p:tavLst>
                                    </p:anim>
                                    <p:anim calcmode="lin" valueType="num">
                                      <p:cBhvr additive="base">
                                        <p:cTn id="88" dur="500" fill="hold"/>
                                        <p:tgtEl>
                                          <p:spTgt spid="81"/>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82"/>
                                        </p:tgtEl>
                                        <p:attrNameLst>
                                          <p:attrName>style.visibility</p:attrName>
                                        </p:attrNameLst>
                                      </p:cBhvr>
                                      <p:to>
                                        <p:strVal val="visible"/>
                                      </p:to>
                                    </p:set>
                                    <p:anim calcmode="lin" valueType="num">
                                      <p:cBhvr additive="base">
                                        <p:cTn id="91" dur="500" fill="hold"/>
                                        <p:tgtEl>
                                          <p:spTgt spid="82"/>
                                        </p:tgtEl>
                                        <p:attrNameLst>
                                          <p:attrName>ppt_x</p:attrName>
                                        </p:attrNameLst>
                                      </p:cBhvr>
                                      <p:tavLst>
                                        <p:tav tm="0">
                                          <p:val>
                                            <p:strVal val="#ppt_x"/>
                                          </p:val>
                                        </p:tav>
                                        <p:tav tm="100000">
                                          <p:val>
                                            <p:strVal val="#ppt_x"/>
                                          </p:val>
                                        </p:tav>
                                      </p:tavLst>
                                    </p:anim>
                                    <p:anim calcmode="lin" valueType="num">
                                      <p:cBhvr additive="base">
                                        <p:cTn id="92" dur="500" fill="hold"/>
                                        <p:tgtEl>
                                          <p:spTgt spid="82"/>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83"/>
                                        </p:tgtEl>
                                        <p:attrNameLst>
                                          <p:attrName>style.visibility</p:attrName>
                                        </p:attrNameLst>
                                      </p:cBhvr>
                                      <p:to>
                                        <p:strVal val="visible"/>
                                      </p:to>
                                    </p:set>
                                    <p:anim calcmode="lin" valueType="num">
                                      <p:cBhvr additive="base">
                                        <p:cTn id="95" dur="500" fill="hold"/>
                                        <p:tgtEl>
                                          <p:spTgt spid="83"/>
                                        </p:tgtEl>
                                        <p:attrNameLst>
                                          <p:attrName>ppt_x</p:attrName>
                                        </p:attrNameLst>
                                      </p:cBhvr>
                                      <p:tavLst>
                                        <p:tav tm="0">
                                          <p:val>
                                            <p:strVal val="#ppt_x"/>
                                          </p:val>
                                        </p:tav>
                                        <p:tav tm="100000">
                                          <p:val>
                                            <p:strVal val="#ppt_x"/>
                                          </p:val>
                                        </p:tav>
                                      </p:tavLst>
                                    </p:anim>
                                    <p:anim calcmode="lin" valueType="num">
                                      <p:cBhvr additive="base">
                                        <p:cTn id="96" dur="500" fill="hold"/>
                                        <p:tgtEl>
                                          <p:spTgt spid="83"/>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85"/>
                                        </p:tgtEl>
                                        <p:attrNameLst>
                                          <p:attrName>style.visibility</p:attrName>
                                        </p:attrNameLst>
                                      </p:cBhvr>
                                      <p:to>
                                        <p:strVal val="visible"/>
                                      </p:to>
                                    </p:set>
                                    <p:anim calcmode="lin" valueType="num">
                                      <p:cBhvr additive="base">
                                        <p:cTn id="99" dur="500" fill="hold"/>
                                        <p:tgtEl>
                                          <p:spTgt spid="85"/>
                                        </p:tgtEl>
                                        <p:attrNameLst>
                                          <p:attrName>ppt_x</p:attrName>
                                        </p:attrNameLst>
                                      </p:cBhvr>
                                      <p:tavLst>
                                        <p:tav tm="0">
                                          <p:val>
                                            <p:strVal val="#ppt_x"/>
                                          </p:val>
                                        </p:tav>
                                        <p:tav tm="100000">
                                          <p:val>
                                            <p:strVal val="#ppt_x"/>
                                          </p:val>
                                        </p:tav>
                                      </p:tavLst>
                                    </p:anim>
                                    <p:anim calcmode="lin" valueType="num">
                                      <p:cBhvr additive="base">
                                        <p:cTn id="100"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92"/>
                                        </p:tgtEl>
                                        <p:attrNameLst>
                                          <p:attrName>style.visibility</p:attrName>
                                        </p:attrNameLst>
                                      </p:cBhvr>
                                      <p:to>
                                        <p:strVal val="visible"/>
                                      </p:to>
                                    </p:set>
                                    <p:anim calcmode="lin" valueType="num">
                                      <p:cBhvr additive="base">
                                        <p:cTn id="105" dur="500" fill="hold"/>
                                        <p:tgtEl>
                                          <p:spTgt spid="92"/>
                                        </p:tgtEl>
                                        <p:attrNameLst>
                                          <p:attrName>ppt_x</p:attrName>
                                        </p:attrNameLst>
                                      </p:cBhvr>
                                      <p:tavLst>
                                        <p:tav tm="0">
                                          <p:val>
                                            <p:strVal val="#ppt_x"/>
                                          </p:val>
                                        </p:tav>
                                        <p:tav tm="100000">
                                          <p:val>
                                            <p:strVal val="#ppt_x"/>
                                          </p:val>
                                        </p:tav>
                                      </p:tavLst>
                                    </p:anim>
                                    <p:anim calcmode="lin" valueType="num">
                                      <p:cBhvr additive="base">
                                        <p:cTn id="106" dur="500" fill="hold"/>
                                        <p:tgtEl>
                                          <p:spTgt spid="92"/>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0"/>
                                  </p:stCondLst>
                                  <p:childTnLst>
                                    <p:set>
                                      <p:cBhvr>
                                        <p:cTn id="108" dur="1" fill="hold">
                                          <p:stCondLst>
                                            <p:cond delay="0"/>
                                          </p:stCondLst>
                                        </p:cTn>
                                        <p:tgtEl>
                                          <p:spTgt spid="86"/>
                                        </p:tgtEl>
                                        <p:attrNameLst>
                                          <p:attrName>style.visibility</p:attrName>
                                        </p:attrNameLst>
                                      </p:cBhvr>
                                      <p:to>
                                        <p:strVal val="visible"/>
                                      </p:to>
                                    </p:set>
                                    <p:anim calcmode="lin" valueType="num">
                                      <p:cBhvr additive="base">
                                        <p:cTn id="109" dur="500" fill="hold"/>
                                        <p:tgtEl>
                                          <p:spTgt spid="86"/>
                                        </p:tgtEl>
                                        <p:attrNameLst>
                                          <p:attrName>ppt_x</p:attrName>
                                        </p:attrNameLst>
                                      </p:cBhvr>
                                      <p:tavLst>
                                        <p:tav tm="0">
                                          <p:val>
                                            <p:strVal val="#ppt_x"/>
                                          </p:val>
                                        </p:tav>
                                        <p:tav tm="100000">
                                          <p:val>
                                            <p:strVal val="#ppt_x"/>
                                          </p:val>
                                        </p:tav>
                                      </p:tavLst>
                                    </p:anim>
                                    <p:anim calcmode="lin" valueType="num">
                                      <p:cBhvr additive="base">
                                        <p:cTn id="110" dur="500" fill="hold"/>
                                        <p:tgtEl>
                                          <p:spTgt spid="86"/>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89"/>
                                        </p:tgtEl>
                                        <p:attrNameLst>
                                          <p:attrName>style.visibility</p:attrName>
                                        </p:attrNameLst>
                                      </p:cBhvr>
                                      <p:to>
                                        <p:strVal val="visible"/>
                                      </p:to>
                                    </p:set>
                                    <p:anim calcmode="lin" valueType="num">
                                      <p:cBhvr additive="base">
                                        <p:cTn id="113" dur="500" fill="hold"/>
                                        <p:tgtEl>
                                          <p:spTgt spid="89"/>
                                        </p:tgtEl>
                                        <p:attrNameLst>
                                          <p:attrName>ppt_x</p:attrName>
                                        </p:attrNameLst>
                                      </p:cBhvr>
                                      <p:tavLst>
                                        <p:tav tm="0">
                                          <p:val>
                                            <p:strVal val="#ppt_x"/>
                                          </p:val>
                                        </p:tav>
                                        <p:tav tm="100000">
                                          <p:val>
                                            <p:strVal val="#ppt_x"/>
                                          </p:val>
                                        </p:tav>
                                      </p:tavLst>
                                    </p:anim>
                                    <p:anim calcmode="lin" valueType="num">
                                      <p:cBhvr additive="base">
                                        <p:cTn id="114" dur="500" fill="hold"/>
                                        <p:tgtEl>
                                          <p:spTgt spid="89"/>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91"/>
                                        </p:tgtEl>
                                        <p:attrNameLst>
                                          <p:attrName>style.visibility</p:attrName>
                                        </p:attrNameLst>
                                      </p:cBhvr>
                                      <p:to>
                                        <p:strVal val="visible"/>
                                      </p:to>
                                    </p:set>
                                    <p:anim calcmode="lin" valueType="num">
                                      <p:cBhvr additive="base">
                                        <p:cTn id="117" dur="500" fill="hold"/>
                                        <p:tgtEl>
                                          <p:spTgt spid="91"/>
                                        </p:tgtEl>
                                        <p:attrNameLst>
                                          <p:attrName>ppt_x</p:attrName>
                                        </p:attrNameLst>
                                      </p:cBhvr>
                                      <p:tavLst>
                                        <p:tav tm="0">
                                          <p:val>
                                            <p:strVal val="#ppt_x"/>
                                          </p:val>
                                        </p:tav>
                                        <p:tav tm="100000">
                                          <p:val>
                                            <p:strVal val="#ppt_x"/>
                                          </p:val>
                                        </p:tav>
                                      </p:tavLst>
                                    </p:anim>
                                    <p:anim calcmode="lin" valueType="num">
                                      <p:cBhvr additive="base">
                                        <p:cTn id="118" dur="500" fill="hold"/>
                                        <p:tgtEl>
                                          <p:spTgt spid="91"/>
                                        </p:tgtEl>
                                        <p:attrNameLst>
                                          <p:attrName>ppt_y</p:attrName>
                                        </p:attrNameLst>
                                      </p:cBhvr>
                                      <p:tavLst>
                                        <p:tav tm="0">
                                          <p:val>
                                            <p:strVal val="1+#ppt_h/2"/>
                                          </p:val>
                                        </p:tav>
                                        <p:tav tm="100000">
                                          <p:val>
                                            <p:strVal val="#ppt_y"/>
                                          </p:val>
                                        </p:tav>
                                      </p:tavLst>
                                    </p:anim>
                                  </p:childTnLst>
                                </p:cTn>
                              </p:par>
                              <p:par>
                                <p:cTn id="119" presetID="2" presetClass="entr" presetSubtype="4" fill="hold" nodeType="withEffect">
                                  <p:stCondLst>
                                    <p:cond delay="0"/>
                                  </p:stCondLst>
                                  <p:childTnLst>
                                    <p:set>
                                      <p:cBhvr>
                                        <p:cTn id="120" dur="1" fill="hold">
                                          <p:stCondLst>
                                            <p:cond delay="0"/>
                                          </p:stCondLst>
                                        </p:cTn>
                                        <p:tgtEl>
                                          <p:spTgt spid="90"/>
                                        </p:tgtEl>
                                        <p:attrNameLst>
                                          <p:attrName>style.visibility</p:attrName>
                                        </p:attrNameLst>
                                      </p:cBhvr>
                                      <p:to>
                                        <p:strVal val="visible"/>
                                      </p:to>
                                    </p:set>
                                    <p:anim calcmode="lin" valueType="num">
                                      <p:cBhvr additive="base">
                                        <p:cTn id="121" dur="500" fill="hold"/>
                                        <p:tgtEl>
                                          <p:spTgt spid="90"/>
                                        </p:tgtEl>
                                        <p:attrNameLst>
                                          <p:attrName>ppt_x</p:attrName>
                                        </p:attrNameLst>
                                      </p:cBhvr>
                                      <p:tavLst>
                                        <p:tav tm="0">
                                          <p:val>
                                            <p:strVal val="#ppt_x"/>
                                          </p:val>
                                        </p:tav>
                                        <p:tav tm="100000">
                                          <p:val>
                                            <p:strVal val="#ppt_x"/>
                                          </p:val>
                                        </p:tav>
                                      </p:tavLst>
                                    </p:anim>
                                    <p:anim calcmode="lin" valueType="num">
                                      <p:cBhvr additive="base">
                                        <p:cTn id="122"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36"/>
                                        </p:tgtEl>
                                        <p:attrNameLst>
                                          <p:attrName>style.visibility</p:attrName>
                                        </p:attrNameLst>
                                      </p:cBhvr>
                                      <p:to>
                                        <p:strVal val="visible"/>
                                      </p:to>
                                    </p:set>
                                    <p:anim calcmode="lin" valueType="num">
                                      <p:cBhvr additive="base">
                                        <p:cTn id="127" dur="500" fill="hold"/>
                                        <p:tgtEl>
                                          <p:spTgt spid="36"/>
                                        </p:tgtEl>
                                        <p:attrNameLst>
                                          <p:attrName>ppt_x</p:attrName>
                                        </p:attrNameLst>
                                      </p:cBhvr>
                                      <p:tavLst>
                                        <p:tav tm="0">
                                          <p:val>
                                            <p:strVal val="#ppt_x"/>
                                          </p:val>
                                        </p:tav>
                                        <p:tav tm="100000">
                                          <p:val>
                                            <p:strVal val="#ppt_x"/>
                                          </p:val>
                                        </p:tav>
                                      </p:tavLst>
                                    </p:anim>
                                    <p:anim calcmode="lin" valueType="num">
                                      <p:cBhvr additive="base">
                                        <p:cTn id="128" dur="500" fill="hold"/>
                                        <p:tgtEl>
                                          <p:spTgt spid="36"/>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35"/>
                                        </p:tgtEl>
                                        <p:attrNameLst>
                                          <p:attrName>style.visibility</p:attrName>
                                        </p:attrNameLst>
                                      </p:cBhvr>
                                      <p:to>
                                        <p:strVal val="visible"/>
                                      </p:to>
                                    </p:set>
                                    <p:anim calcmode="lin" valueType="num">
                                      <p:cBhvr additive="base">
                                        <p:cTn id="131" dur="500" fill="hold"/>
                                        <p:tgtEl>
                                          <p:spTgt spid="35"/>
                                        </p:tgtEl>
                                        <p:attrNameLst>
                                          <p:attrName>ppt_x</p:attrName>
                                        </p:attrNameLst>
                                      </p:cBhvr>
                                      <p:tavLst>
                                        <p:tav tm="0">
                                          <p:val>
                                            <p:strVal val="#ppt_x"/>
                                          </p:val>
                                        </p:tav>
                                        <p:tav tm="100000">
                                          <p:val>
                                            <p:strVal val="#ppt_x"/>
                                          </p:val>
                                        </p:tav>
                                      </p:tavLst>
                                    </p:anim>
                                    <p:anim calcmode="lin" valueType="num">
                                      <p:cBhvr additive="base">
                                        <p:cTn id="13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2" grpId="0"/>
      <p:bldP spid="23" grpId="0" animBg="1"/>
      <p:bldP spid="25" grpId="0"/>
      <p:bldP spid="31" grpId="0"/>
      <p:bldP spid="20" grpId="0" animBg="1"/>
      <p:bldP spid="27" grpId="0"/>
      <p:bldP spid="28" grpId="0"/>
      <p:bldP spid="29" grpId="0" animBg="1"/>
      <p:bldP spid="62" grpId="0"/>
      <p:bldP spid="81" grpId="0"/>
      <p:bldP spid="82" grpId="0" animBg="1"/>
      <p:bldP spid="85" grpId="0"/>
      <p:bldP spid="89" grpId="0" animBg="1"/>
      <p:bldP spid="91" grpId="0"/>
      <p:bldP spid="92" grpId="0"/>
      <p:bldP spid="35" grpId="0" animBg="1"/>
      <p:bldP spid="3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p:txBody>
          <a:bodyPr/>
          <a:lstStyle/>
          <a:p>
            <a:r>
              <a:rPr lang="en-US" dirty="0"/>
              <a:t>[video]</a:t>
            </a:r>
          </a:p>
          <a:p>
            <a:endParaRPr lang="en-US" dirty="0"/>
          </a:p>
        </p:txBody>
      </p:sp>
    </p:spTree>
    <p:extLst>
      <p:ext uri="{BB962C8B-B14F-4D97-AF65-F5344CB8AC3E}">
        <p14:creationId xmlns:p14="http://schemas.microsoft.com/office/powerpoint/2010/main" val="2370632659"/>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Talk Takeaways</a:t>
            </a:r>
            <a:endParaRPr lang="en-US" dirty="0"/>
          </a:p>
        </p:txBody>
      </p:sp>
      <p:sp>
        <p:nvSpPr>
          <p:cNvPr id="3" name="Content Placeholder 2"/>
          <p:cNvSpPr>
            <a:spLocks noGrp="1"/>
          </p:cNvSpPr>
          <p:nvPr>
            <p:ph idx="1"/>
          </p:nvPr>
        </p:nvSpPr>
        <p:spPr/>
        <p:txBody>
          <a:bodyPr>
            <a:normAutofit/>
          </a:bodyPr>
          <a:lstStyle/>
          <a:p>
            <a:r>
              <a:rPr lang="en-US" sz="3000" dirty="0" smtClean="0"/>
              <a:t>A proven architecture for scalable gameplay networking</a:t>
            </a:r>
          </a:p>
          <a:p>
            <a:r>
              <a:rPr lang="en-US" sz="3000" dirty="0" smtClean="0"/>
              <a:t>How to design solid networking for your game mechanics</a:t>
            </a:r>
          </a:p>
          <a:p>
            <a:r>
              <a:rPr lang="en-US" sz="3000" dirty="0"/>
              <a:t>How to measure </a:t>
            </a:r>
            <a:r>
              <a:rPr lang="en-US" sz="3000" dirty="0" smtClean="0"/>
              <a:t>and optimize your networking</a:t>
            </a:r>
            <a:endParaRPr lang="en-US" sz="3000" dirty="0"/>
          </a:p>
        </p:txBody>
      </p:sp>
    </p:spTree>
    <p:extLst>
      <p:ext uri="{BB962C8B-B14F-4D97-AF65-F5344CB8AC3E}">
        <p14:creationId xmlns:p14="http://schemas.microsoft.com/office/powerpoint/2010/main" val="264290877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Trickier gameplay examples</a:t>
            </a:r>
            <a:endParaRPr lang="en-US" dirty="0"/>
          </a:p>
        </p:txBody>
      </p:sp>
      <p:sp>
        <p:nvSpPr>
          <p:cNvPr id="6" name="Text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2698940525"/>
      </p:ext>
    </p:extLst>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Armor Lock</a:t>
            </a:r>
            <a:endParaRPr lang="en-US" dirty="0"/>
          </a:p>
        </p:txBody>
      </p:sp>
      <p:sp>
        <p:nvSpPr>
          <p:cNvPr id="2" name="Content Placeholder 1"/>
          <p:cNvSpPr>
            <a:spLocks noGrp="1"/>
          </p:cNvSpPr>
          <p:nvPr>
            <p:ph idx="1"/>
          </p:nvPr>
        </p:nvSpPr>
        <p:spPr/>
        <p:txBody>
          <a:bodyPr/>
          <a:lstStyle/>
          <a:p>
            <a:r>
              <a:rPr lang="en-US" dirty="0"/>
              <a:t>[video]</a:t>
            </a:r>
          </a:p>
          <a:p>
            <a:endParaRPr lang="en-US" dirty="0"/>
          </a:p>
        </p:txBody>
      </p:sp>
    </p:spTree>
    <p:extLst>
      <p:ext uri="{BB962C8B-B14F-4D97-AF65-F5344CB8AC3E}">
        <p14:creationId xmlns:p14="http://schemas.microsoft.com/office/powerpoint/2010/main" val="71777556"/>
      </p:ext>
    </p:extLst>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Armor Lock as a sequence diagram</a:t>
            </a:r>
            <a:endParaRPr lang="en-US" dirty="0"/>
          </a:p>
        </p:txBody>
      </p:sp>
      <p:sp>
        <p:nvSpPr>
          <p:cNvPr id="7" name="Rectangle 6"/>
          <p:cNvSpPr/>
          <p:nvPr/>
        </p:nvSpPr>
        <p:spPr>
          <a:xfrm>
            <a:off x="859809" y="1253452"/>
            <a:ext cx="2157712"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Controller</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8" name="Rectangle 7"/>
          <p:cNvSpPr/>
          <p:nvPr/>
        </p:nvSpPr>
        <p:spPr>
          <a:xfrm>
            <a:off x="4415246" y="1253452"/>
            <a:ext cx="3722915"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Single peer simulation</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cxnSp>
        <p:nvCxnSpPr>
          <p:cNvPr id="13" name="Straight Connector 12"/>
          <p:cNvCxnSpPr>
            <a:stCxn id="8" idx="2"/>
          </p:cNvCxnSpPr>
          <p:nvPr/>
        </p:nvCxnSpPr>
        <p:spPr>
          <a:xfrm flipH="1">
            <a:off x="6276703" y="1756664"/>
            <a:ext cx="1" cy="2932902"/>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938665" y="2272937"/>
            <a:ext cx="4338039"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664824" y="1965160"/>
            <a:ext cx="2704010" cy="307777"/>
          </a:xfrm>
          <a:prstGeom prst="rect">
            <a:avLst/>
          </a:prstGeom>
          <a:noFill/>
        </p:spPr>
        <p:txBody>
          <a:bodyPr wrap="square" rtlCol="0">
            <a:spAutoFit/>
          </a:bodyPr>
          <a:lstStyle/>
          <a:p>
            <a:pPr algn="ctr"/>
            <a:r>
              <a:rPr lang="en-US" sz="1400" dirty="0" smtClean="0"/>
              <a:t>Player presses equipment button</a:t>
            </a:r>
            <a:endParaRPr lang="en-US" sz="1400" dirty="0"/>
          </a:p>
        </p:txBody>
      </p:sp>
      <p:sp>
        <p:nvSpPr>
          <p:cNvPr id="19" name="Oval 18"/>
          <p:cNvSpPr/>
          <p:nvPr/>
        </p:nvSpPr>
        <p:spPr>
          <a:xfrm>
            <a:off x="6182270" y="2370546"/>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a:stCxn id="19" idx="6"/>
          </p:cNvCxnSpPr>
          <p:nvPr/>
        </p:nvCxnSpPr>
        <p:spPr>
          <a:xfrm>
            <a:off x="6371138" y="2461986"/>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616700" y="2308097"/>
            <a:ext cx="1879600" cy="307777"/>
          </a:xfrm>
          <a:prstGeom prst="rect">
            <a:avLst/>
          </a:prstGeom>
          <a:noFill/>
        </p:spPr>
        <p:txBody>
          <a:bodyPr wrap="square" rtlCol="0">
            <a:spAutoFit/>
          </a:bodyPr>
          <a:lstStyle/>
          <a:p>
            <a:r>
              <a:rPr lang="en-US" sz="1400" dirty="0" smtClean="0"/>
              <a:t>Intro animation begins</a:t>
            </a:r>
            <a:endParaRPr lang="en-US" sz="1400" dirty="0"/>
          </a:p>
        </p:txBody>
      </p:sp>
      <p:sp>
        <p:nvSpPr>
          <p:cNvPr id="23" name="Oval 22"/>
          <p:cNvSpPr/>
          <p:nvPr/>
        </p:nvSpPr>
        <p:spPr>
          <a:xfrm>
            <a:off x="6182269" y="2977302"/>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p:cNvCxnSpPr/>
          <p:nvPr/>
        </p:nvCxnSpPr>
        <p:spPr>
          <a:xfrm>
            <a:off x="6357929" y="3067566"/>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603491" y="2811530"/>
            <a:ext cx="2018343" cy="523220"/>
          </a:xfrm>
          <a:prstGeom prst="rect">
            <a:avLst/>
          </a:prstGeom>
          <a:noFill/>
        </p:spPr>
        <p:txBody>
          <a:bodyPr wrap="square" rtlCol="0">
            <a:spAutoFit/>
          </a:bodyPr>
          <a:lstStyle/>
          <a:p>
            <a:r>
              <a:rPr lang="en-US" sz="1400" dirty="0" smtClean="0"/>
              <a:t>Intro completes, invulnerability begins</a:t>
            </a:r>
            <a:endParaRPr lang="en-US" sz="1400" dirty="0"/>
          </a:p>
        </p:txBody>
      </p:sp>
      <p:cxnSp>
        <p:nvCxnSpPr>
          <p:cNvPr id="30" name="Elbow Connector 29"/>
          <p:cNvCxnSpPr/>
          <p:nvPr/>
        </p:nvCxnSpPr>
        <p:spPr>
          <a:xfrm rot="10800000" flipV="1">
            <a:off x="6182270" y="2466384"/>
            <a:ext cx="1" cy="606756"/>
          </a:xfrm>
          <a:prstGeom prst="bentConnector3">
            <a:avLst>
              <a:gd name="adj1" fmla="val 22860100000"/>
            </a:avLst>
          </a:prstGeom>
          <a:ln w="19050" cmpd="sng">
            <a:prstDash val="sysDot"/>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4777926" y="2615874"/>
            <a:ext cx="1181816" cy="307777"/>
          </a:xfrm>
          <a:prstGeom prst="rect">
            <a:avLst/>
          </a:prstGeom>
          <a:noFill/>
        </p:spPr>
        <p:txBody>
          <a:bodyPr wrap="square" rtlCol="0">
            <a:spAutoFit/>
          </a:bodyPr>
          <a:lstStyle/>
          <a:p>
            <a:pPr algn="r"/>
            <a:r>
              <a:rPr lang="en-US" sz="1400" dirty="0" smtClean="0"/>
              <a:t>3 frames</a:t>
            </a:r>
            <a:endParaRPr lang="en-US" sz="1400" dirty="0"/>
          </a:p>
        </p:txBody>
      </p:sp>
      <p:cxnSp>
        <p:nvCxnSpPr>
          <p:cNvPr id="33" name="Straight Connector 32"/>
          <p:cNvCxnSpPr>
            <a:stCxn id="7" idx="2"/>
          </p:cNvCxnSpPr>
          <p:nvPr/>
        </p:nvCxnSpPr>
        <p:spPr>
          <a:xfrm>
            <a:off x="1938665" y="1756664"/>
            <a:ext cx="0" cy="2936995"/>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6182271" y="3990939"/>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Arrow Connector 28"/>
          <p:cNvCxnSpPr/>
          <p:nvPr/>
        </p:nvCxnSpPr>
        <p:spPr>
          <a:xfrm>
            <a:off x="1938664" y="3913895"/>
            <a:ext cx="4243605"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755679" y="3614873"/>
            <a:ext cx="2704010" cy="307777"/>
          </a:xfrm>
          <a:prstGeom prst="rect">
            <a:avLst/>
          </a:prstGeom>
          <a:noFill/>
        </p:spPr>
        <p:txBody>
          <a:bodyPr wrap="square" rtlCol="0">
            <a:spAutoFit/>
          </a:bodyPr>
          <a:lstStyle/>
          <a:p>
            <a:pPr algn="ctr"/>
            <a:r>
              <a:rPr lang="en-US" sz="1400" dirty="0" smtClean="0"/>
              <a:t>Player releases equipment button</a:t>
            </a:r>
            <a:endParaRPr lang="en-US" sz="1400" dirty="0"/>
          </a:p>
        </p:txBody>
      </p:sp>
      <p:sp>
        <p:nvSpPr>
          <p:cNvPr id="34" name="TextBox 33"/>
          <p:cNvSpPr txBox="1"/>
          <p:nvPr/>
        </p:nvSpPr>
        <p:spPr>
          <a:xfrm>
            <a:off x="6603490" y="3928490"/>
            <a:ext cx="2018343" cy="307777"/>
          </a:xfrm>
          <a:prstGeom prst="rect">
            <a:avLst/>
          </a:prstGeom>
          <a:noFill/>
        </p:spPr>
        <p:txBody>
          <a:bodyPr wrap="square" rtlCol="0">
            <a:spAutoFit/>
          </a:bodyPr>
          <a:lstStyle/>
          <a:p>
            <a:r>
              <a:rPr lang="en-US" sz="1400" dirty="0" smtClean="0"/>
              <a:t>Invulnerability ends</a:t>
            </a:r>
            <a:endParaRPr lang="en-US" sz="1400" dirty="0"/>
          </a:p>
        </p:txBody>
      </p:sp>
      <p:cxnSp>
        <p:nvCxnSpPr>
          <p:cNvPr id="35" name="Straight Connector 34"/>
          <p:cNvCxnSpPr/>
          <p:nvPr/>
        </p:nvCxnSpPr>
        <p:spPr>
          <a:xfrm>
            <a:off x="6371139" y="4082379"/>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6182269" y="3160182"/>
            <a:ext cx="188870" cy="830757"/>
          </a:xfrm>
          <a:prstGeom prst="rect">
            <a:avLst/>
          </a:prstGeom>
          <a:gradFill>
            <a:gsLst>
              <a:gs pos="0">
                <a:srgbClr val="19B000"/>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3118950"/>
      </p:ext>
    </p:extLst>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Armor Lock networking, v1</a:t>
            </a:r>
            <a:endParaRPr lang="en-US" dirty="0"/>
          </a:p>
        </p:txBody>
      </p:sp>
      <p:sp>
        <p:nvSpPr>
          <p:cNvPr id="3" name="Content Placeholder 2"/>
          <p:cNvSpPr>
            <a:spLocks noGrp="1"/>
          </p:cNvSpPr>
          <p:nvPr>
            <p:ph idx="1"/>
          </p:nvPr>
        </p:nvSpPr>
        <p:spPr/>
        <p:txBody>
          <a:bodyPr>
            <a:normAutofit/>
          </a:bodyPr>
          <a:lstStyle/>
          <a:p>
            <a:r>
              <a:rPr lang="en-US" dirty="0" smtClean="0"/>
              <a:t>All animations &amp; FX predicted by clients</a:t>
            </a:r>
          </a:p>
          <a:p>
            <a:r>
              <a:rPr lang="en-US" dirty="0"/>
              <a:t>T</a:t>
            </a:r>
            <a:r>
              <a:rPr lang="en-US" dirty="0" smtClean="0"/>
              <a:t>his feels very responsive, no visible lag</a:t>
            </a:r>
          </a:p>
          <a:p>
            <a:r>
              <a:rPr lang="en-US" dirty="0" smtClean="0"/>
              <a:t>But where is the lag?</a:t>
            </a:r>
          </a:p>
          <a:p>
            <a:endParaRPr lang="en-US" dirty="0" smtClean="0"/>
          </a:p>
        </p:txBody>
      </p:sp>
    </p:spTree>
    <p:extLst>
      <p:ext uri="{BB962C8B-B14F-4D97-AF65-F5344CB8AC3E}">
        <p14:creationId xmlns:p14="http://schemas.microsoft.com/office/powerpoint/2010/main" val="3661764019"/>
      </p:ext>
    </p:extLst>
  </p:cSld>
  <p:clrMapOvr>
    <a:masterClrMapping/>
  </p:clrMapOvr>
  <p:transition spd="med">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V1 sequence diagram</a:t>
            </a:r>
            <a:endParaRPr lang="en-US" dirty="0"/>
          </a:p>
        </p:txBody>
      </p:sp>
      <p:sp>
        <p:nvSpPr>
          <p:cNvPr id="7" name="Rectangle 6"/>
          <p:cNvSpPr/>
          <p:nvPr/>
        </p:nvSpPr>
        <p:spPr>
          <a:xfrm>
            <a:off x="1721450" y="1253452"/>
            <a:ext cx="2157712"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Client</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8" name="Rectangle 7"/>
          <p:cNvSpPr/>
          <p:nvPr/>
        </p:nvSpPr>
        <p:spPr>
          <a:xfrm>
            <a:off x="5237367" y="1253452"/>
            <a:ext cx="2078672"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Host</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cxnSp>
        <p:nvCxnSpPr>
          <p:cNvPr id="13" name="Straight Connector 12"/>
          <p:cNvCxnSpPr>
            <a:stCxn id="8" idx="2"/>
          </p:cNvCxnSpPr>
          <p:nvPr/>
        </p:nvCxnSpPr>
        <p:spPr>
          <a:xfrm>
            <a:off x="6276703" y="1756664"/>
            <a:ext cx="0" cy="2936995"/>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20" idx="4"/>
            <a:endCxn id="19" idx="0"/>
          </p:cNvCxnSpPr>
          <p:nvPr/>
        </p:nvCxnSpPr>
        <p:spPr>
          <a:xfrm>
            <a:off x="2800306" y="2072339"/>
            <a:ext cx="3469256" cy="441092"/>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rot="415174">
            <a:off x="3247012" y="2012258"/>
            <a:ext cx="2704010" cy="307777"/>
          </a:xfrm>
          <a:prstGeom prst="rect">
            <a:avLst/>
          </a:prstGeom>
          <a:noFill/>
        </p:spPr>
        <p:txBody>
          <a:bodyPr wrap="square" rtlCol="0">
            <a:spAutoFit/>
          </a:bodyPr>
          <a:lstStyle/>
          <a:p>
            <a:pPr algn="ctr"/>
            <a:r>
              <a:rPr lang="en-US" sz="1400" dirty="0" smtClean="0"/>
              <a:t>I’ve activated my armor lock</a:t>
            </a:r>
            <a:endParaRPr lang="en-US" sz="1400" dirty="0"/>
          </a:p>
        </p:txBody>
      </p:sp>
      <p:sp>
        <p:nvSpPr>
          <p:cNvPr id="19" name="Oval 18"/>
          <p:cNvSpPr/>
          <p:nvPr/>
        </p:nvSpPr>
        <p:spPr>
          <a:xfrm>
            <a:off x="6175128" y="2513431"/>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a:stCxn id="19" idx="6"/>
          </p:cNvCxnSpPr>
          <p:nvPr/>
        </p:nvCxnSpPr>
        <p:spPr>
          <a:xfrm>
            <a:off x="6363996" y="2604871"/>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609558" y="2439485"/>
            <a:ext cx="1879600" cy="307777"/>
          </a:xfrm>
          <a:prstGeom prst="rect">
            <a:avLst/>
          </a:prstGeom>
          <a:noFill/>
        </p:spPr>
        <p:txBody>
          <a:bodyPr wrap="square" rtlCol="0">
            <a:spAutoFit/>
          </a:bodyPr>
          <a:lstStyle/>
          <a:p>
            <a:r>
              <a:rPr lang="en-US" sz="1400" dirty="0" smtClean="0"/>
              <a:t>Intro animation begins</a:t>
            </a:r>
            <a:endParaRPr lang="en-US" sz="1400" dirty="0"/>
          </a:p>
        </p:txBody>
      </p:sp>
      <p:sp>
        <p:nvSpPr>
          <p:cNvPr id="23" name="Oval 22"/>
          <p:cNvSpPr/>
          <p:nvPr/>
        </p:nvSpPr>
        <p:spPr>
          <a:xfrm>
            <a:off x="6189257" y="3536877"/>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p:cNvCxnSpPr/>
          <p:nvPr/>
        </p:nvCxnSpPr>
        <p:spPr>
          <a:xfrm>
            <a:off x="6363996" y="3628316"/>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609557" y="3350425"/>
            <a:ext cx="2018343" cy="738664"/>
          </a:xfrm>
          <a:prstGeom prst="rect">
            <a:avLst/>
          </a:prstGeom>
          <a:noFill/>
        </p:spPr>
        <p:txBody>
          <a:bodyPr wrap="square" rtlCol="0">
            <a:spAutoFit/>
          </a:bodyPr>
          <a:lstStyle/>
          <a:p>
            <a:r>
              <a:rPr lang="en-US" sz="1400" dirty="0" smtClean="0"/>
              <a:t>Intro animation completes, player is invulnerable</a:t>
            </a:r>
            <a:endParaRPr lang="en-US" sz="1400" dirty="0"/>
          </a:p>
        </p:txBody>
      </p:sp>
      <p:cxnSp>
        <p:nvCxnSpPr>
          <p:cNvPr id="30" name="Elbow Connector 29"/>
          <p:cNvCxnSpPr>
            <a:stCxn id="19" idx="2"/>
            <a:endCxn id="23" idx="2"/>
          </p:cNvCxnSpPr>
          <p:nvPr/>
        </p:nvCxnSpPr>
        <p:spPr>
          <a:xfrm rot="10800000" flipH="1" flipV="1">
            <a:off x="6175127" y="2604871"/>
            <a:ext cx="14129" cy="1023446"/>
          </a:xfrm>
          <a:prstGeom prst="bentConnector3">
            <a:avLst>
              <a:gd name="adj1" fmla="val -1617949"/>
            </a:avLst>
          </a:prstGeom>
          <a:ln w="19050" cmpd="sng">
            <a:prstDash val="sysDot"/>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029199" y="2747262"/>
            <a:ext cx="930549" cy="523220"/>
          </a:xfrm>
          <a:prstGeom prst="rect">
            <a:avLst/>
          </a:prstGeom>
          <a:noFill/>
        </p:spPr>
        <p:txBody>
          <a:bodyPr wrap="square" rtlCol="0">
            <a:spAutoFit/>
          </a:bodyPr>
          <a:lstStyle/>
          <a:p>
            <a:pPr algn="r"/>
            <a:r>
              <a:rPr lang="en-US" sz="1400" dirty="0" smtClean="0"/>
              <a:t>3 frame delay</a:t>
            </a:r>
            <a:endParaRPr lang="en-US" sz="1400" dirty="0"/>
          </a:p>
        </p:txBody>
      </p:sp>
      <p:cxnSp>
        <p:nvCxnSpPr>
          <p:cNvPr id="33" name="Straight Connector 32"/>
          <p:cNvCxnSpPr>
            <a:stCxn id="7" idx="2"/>
          </p:cNvCxnSpPr>
          <p:nvPr/>
        </p:nvCxnSpPr>
        <p:spPr>
          <a:xfrm>
            <a:off x="2800306" y="1756664"/>
            <a:ext cx="0" cy="2936995"/>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2705872" y="1889459"/>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p:cNvCxnSpPr/>
          <p:nvPr/>
        </p:nvCxnSpPr>
        <p:spPr>
          <a:xfrm>
            <a:off x="2460310" y="1996865"/>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82773" y="1822655"/>
            <a:ext cx="2077538" cy="523220"/>
          </a:xfrm>
          <a:prstGeom prst="rect">
            <a:avLst/>
          </a:prstGeom>
          <a:noFill/>
        </p:spPr>
        <p:txBody>
          <a:bodyPr wrap="square" rtlCol="0">
            <a:spAutoFit/>
          </a:bodyPr>
          <a:lstStyle/>
          <a:p>
            <a:pPr algn="r"/>
            <a:r>
              <a:rPr lang="en-US" sz="1400" dirty="0" smtClean="0"/>
              <a:t>Button press, intro animation begins</a:t>
            </a:r>
            <a:endParaRPr lang="en-US" sz="1400" dirty="0"/>
          </a:p>
        </p:txBody>
      </p:sp>
      <p:sp>
        <p:nvSpPr>
          <p:cNvPr id="28" name="TextBox 27"/>
          <p:cNvSpPr txBox="1"/>
          <p:nvPr/>
        </p:nvSpPr>
        <p:spPr>
          <a:xfrm>
            <a:off x="395472" y="2690803"/>
            <a:ext cx="2077538" cy="738664"/>
          </a:xfrm>
          <a:prstGeom prst="rect">
            <a:avLst/>
          </a:prstGeom>
          <a:noFill/>
        </p:spPr>
        <p:txBody>
          <a:bodyPr wrap="square" rtlCol="0">
            <a:spAutoFit/>
          </a:bodyPr>
          <a:lstStyle/>
          <a:p>
            <a:pPr algn="r"/>
            <a:r>
              <a:rPr lang="en-US" sz="1400" dirty="0" smtClean="0"/>
              <a:t>Intro animation completes, player appears invulnerable </a:t>
            </a:r>
            <a:endParaRPr lang="en-US" sz="1400" dirty="0"/>
          </a:p>
        </p:txBody>
      </p:sp>
      <p:sp>
        <p:nvSpPr>
          <p:cNvPr id="29" name="Oval 28"/>
          <p:cNvSpPr/>
          <p:nvPr/>
        </p:nvSpPr>
        <p:spPr>
          <a:xfrm>
            <a:off x="2705872" y="2968695"/>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Elbow Connector 40"/>
          <p:cNvCxnSpPr>
            <a:stCxn id="20" idx="6"/>
            <a:endCxn id="29" idx="6"/>
          </p:cNvCxnSpPr>
          <p:nvPr/>
        </p:nvCxnSpPr>
        <p:spPr>
          <a:xfrm>
            <a:off x="2894740" y="1980899"/>
            <a:ext cx="12700" cy="1079236"/>
          </a:xfrm>
          <a:prstGeom prst="bentConnector3">
            <a:avLst>
              <a:gd name="adj1" fmla="val 1800000"/>
            </a:avLst>
          </a:prstGeom>
          <a:ln w="19050" cmpd="sng">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460311" y="3058295"/>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3101526" y="2261483"/>
            <a:ext cx="875051" cy="523220"/>
          </a:xfrm>
          <a:prstGeom prst="rect">
            <a:avLst/>
          </a:prstGeom>
          <a:noFill/>
        </p:spPr>
        <p:txBody>
          <a:bodyPr wrap="square" rtlCol="0">
            <a:spAutoFit/>
          </a:bodyPr>
          <a:lstStyle/>
          <a:p>
            <a:r>
              <a:rPr lang="en-US" sz="1400" dirty="0" smtClean="0"/>
              <a:t>3 frame delay</a:t>
            </a:r>
            <a:endParaRPr lang="en-US" sz="1400" dirty="0"/>
          </a:p>
        </p:txBody>
      </p:sp>
      <p:sp>
        <p:nvSpPr>
          <p:cNvPr id="42" name="Oval 41"/>
          <p:cNvSpPr/>
          <p:nvPr/>
        </p:nvSpPr>
        <p:spPr>
          <a:xfrm>
            <a:off x="6189257" y="2961501"/>
            <a:ext cx="188868" cy="18288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Connector 42"/>
          <p:cNvCxnSpPr/>
          <p:nvPr/>
        </p:nvCxnSpPr>
        <p:spPr>
          <a:xfrm>
            <a:off x="6393615" y="3052941"/>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6639177" y="2899052"/>
            <a:ext cx="1879600" cy="307777"/>
          </a:xfrm>
          <a:prstGeom prst="rect">
            <a:avLst/>
          </a:prstGeom>
          <a:noFill/>
        </p:spPr>
        <p:txBody>
          <a:bodyPr wrap="square" rtlCol="0">
            <a:spAutoFit/>
          </a:bodyPr>
          <a:lstStyle/>
          <a:p>
            <a:r>
              <a:rPr lang="en-US" sz="1400" dirty="0" smtClean="0"/>
              <a:t>Grenade explodes</a:t>
            </a:r>
            <a:endParaRPr lang="en-US" sz="1400" dirty="0"/>
          </a:p>
        </p:txBody>
      </p:sp>
      <p:cxnSp>
        <p:nvCxnSpPr>
          <p:cNvPr id="45" name="Straight Arrow Connector 44"/>
          <p:cNvCxnSpPr/>
          <p:nvPr/>
        </p:nvCxnSpPr>
        <p:spPr>
          <a:xfrm flipH="1">
            <a:off x="2907440" y="3225161"/>
            <a:ext cx="3356094" cy="311716"/>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rot="21324020">
            <a:off x="3118261" y="3337593"/>
            <a:ext cx="2825056" cy="523220"/>
          </a:xfrm>
          <a:prstGeom prst="rect">
            <a:avLst/>
          </a:prstGeom>
          <a:noFill/>
        </p:spPr>
        <p:txBody>
          <a:bodyPr wrap="square" rtlCol="0">
            <a:spAutoFit/>
          </a:bodyPr>
          <a:lstStyle/>
          <a:p>
            <a:pPr algn="ctr"/>
            <a:r>
              <a:rPr lang="en-US" sz="1400" dirty="0" smtClean="0"/>
              <a:t>Hey, this grenade just blew up, and you took damage</a:t>
            </a:r>
            <a:endParaRPr lang="en-US" sz="1400" dirty="0"/>
          </a:p>
        </p:txBody>
      </p:sp>
      <p:sp>
        <p:nvSpPr>
          <p:cNvPr id="47" name="Rectangle 46"/>
          <p:cNvSpPr/>
          <p:nvPr/>
        </p:nvSpPr>
        <p:spPr>
          <a:xfrm>
            <a:off x="6182268" y="3745807"/>
            <a:ext cx="188870" cy="830757"/>
          </a:xfrm>
          <a:prstGeom prst="rect">
            <a:avLst/>
          </a:prstGeom>
          <a:gradFill>
            <a:gsLst>
              <a:gs pos="0">
                <a:srgbClr val="19B000"/>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2699842" y="3144381"/>
            <a:ext cx="194897" cy="828865"/>
          </a:xfrm>
          <a:prstGeom prst="rect">
            <a:avLst/>
          </a:prstGeom>
          <a:gradFill>
            <a:gsLst>
              <a:gs pos="0">
                <a:srgbClr val="19B000"/>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376742" y="3565868"/>
            <a:ext cx="2077538" cy="307777"/>
          </a:xfrm>
          <a:prstGeom prst="rect">
            <a:avLst/>
          </a:prstGeom>
          <a:noFill/>
        </p:spPr>
        <p:txBody>
          <a:bodyPr wrap="square" rtlCol="0">
            <a:spAutoFit/>
          </a:bodyPr>
          <a:lstStyle/>
          <a:p>
            <a:pPr algn="r"/>
            <a:r>
              <a:rPr lang="en-US" sz="1400" dirty="0" smtClean="0"/>
              <a:t>WTF I was armor locked! </a:t>
            </a:r>
            <a:endParaRPr lang="en-US" sz="1400" dirty="0"/>
          </a:p>
        </p:txBody>
      </p:sp>
      <p:cxnSp>
        <p:nvCxnSpPr>
          <p:cNvPr id="51" name="Straight Connector 50"/>
          <p:cNvCxnSpPr/>
          <p:nvPr/>
        </p:nvCxnSpPr>
        <p:spPr>
          <a:xfrm>
            <a:off x="2454280" y="3719757"/>
            <a:ext cx="45316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789526" y="4161185"/>
            <a:ext cx="1482526" cy="307777"/>
          </a:xfrm>
          <a:prstGeom prst="rect">
            <a:avLst/>
          </a:prstGeom>
          <a:noFill/>
        </p:spPr>
        <p:txBody>
          <a:bodyPr wrap="square" rtlCol="0">
            <a:spAutoFit/>
          </a:bodyPr>
          <a:lstStyle/>
          <a:p>
            <a:r>
              <a:rPr lang="en-US" sz="1400" i="1" dirty="0" smtClean="0">
                <a:solidFill>
                  <a:srgbClr val="FFFF00"/>
                </a:solidFill>
              </a:rPr>
              <a:t>Where is the lag?</a:t>
            </a:r>
            <a:endParaRPr lang="en-US" sz="1400" i="1" dirty="0">
              <a:solidFill>
                <a:srgbClr val="FFFF00"/>
              </a:solidFill>
            </a:endParaRPr>
          </a:p>
        </p:txBody>
      </p:sp>
    </p:spTree>
    <p:extLst>
      <p:ext uri="{BB962C8B-B14F-4D97-AF65-F5344CB8AC3E}">
        <p14:creationId xmlns:p14="http://schemas.microsoft.com/office/powerpoint/2010/main" val="69147594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ppt_x"/>
                                          </p:val>
                                        </p:tav>
                                        <p:tav tm="100000">
                                          <p:val>
                                            <p:strVal val="#ppt_x"/>
                                          </p:val>
                                        </p:tav>
                                      </p:tavLst>
                                    </p:anim>
                                    <p:anim calcmode="lin" valueType="num">
                                      <p:cBhvr additive="base">
                                        <p:cTn id="12" dur="500" fill="hold"/>
                                        <p:tgtEl>
                                          <p:spTgt spid="6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ppt_x"/>
                                          </p:val>
                                        </p:tav>
                                        <p:tav tm="100000">
                                          <p:val>
                                            <p:strVal val="#ppt_x"/>
                                          </p:val>
                                        </p:tav>
                                      </p:tavLst>
                                    </p:anim>
                                    <p:anim calcmode="lin" valueType="num">
                                      <p:cBhvr additive="base">
                                        <p:cTn id="46" dur="500" fill="hold"/>
                                        <p:tgtEl>
                                          <p:spTgt spid="2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ppt_x"/>
                                          </p:val>
                                        </p:tav>
                                        <p:tav tm="100000">
                                          <p:val>
                                            <p:strVal val="#ppt_x"/>
                                          </p:val>
                                        </p:tav>
                                      </p:tavLst>
                                    </p:anim>
                                    <p:anim calcmode="lin" valueType="num">
                                      <p:cBhvr additive="base">
                                        <p:cTn id="54" dur="500" fill="hold"/>
                                        <p:tgtEl>
                                          <p:spTgt spid="2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500" fill="hold"/>
                                        <p:tgtEl>
                                          <p:spTgt spid="31"/>
                                        </p:tgtEl>
                                        <p:attrNameLst>
                                          <p:attrName>ppt_x</p:attrName>
                                        </p:attrNameLst>
                                      </p:cBhvr>
                                      <p:tavLst>
                                        <p:tav tm="0">
                                          <p:val>
                                            <p:strVal val="#ppt_x"/>
                                          </p:val>
                                        </p:tav>
                                        <p:tav tm="100000">
                                          <p:val>
                                            <p:strVal val="#ppt_x"/>
                                          </p:val>
                                        </p:tav>
                                      </p:tavLst>
                                    </p:anim>
                                    <p:anim calcmode="lin" valueType="num">
                                      <p:cBhvr additive="base">
                                        <p:cTn id="58" dur="500" fill="hold"/>
                                        <p:tgtEl>
                                          <p:spTgt spid="31"/>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500" fill="hold"/>
                                        <p:tgtEl>
                                          <p:spTgt spid="30"/>
                                        </p:tgtEl>
                                        <p:attrNameLst>
                                          <p:attrName>ppt_x</p:attrName>
                                        </p:attrNameLst>
                                      </p:cBhvr>
                                      <p:tavLst>
                                        <p:tav tm="0">
                                          <p:val>
                                            <p:strVal val="#ppt_x"/>
                                          </p:val>
                                        </p:tav>
                                        <p:tav tm="100000">
                                          <p:val>
                                            <p:strVal val="#ppt_x"/>
                                          </p:val>
                                        </p:tav>
                                      </p:tavLst>
                                    </p:anim>
                                    <p:anim calcmode="lin" valueType="num">
                                      <p:cBhvr additive="base">
                                        <p:cTn id="6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8"/>
                                        </p:tgtEl>
                                        <p:attrNameLst>
                                          <p:attrName>style.visibility</p:attrName>
                                        </p:attrNameLst>
                                      </p:cBhvr>
                                      <p:to>
                                        <p:strVal val="visible"/>
                                      </p:to>
                                    </p:set>
                                    <p:anim calcmode="lin" valueType="num">
                                      <p:cBhvr additive="base">
                                        <p:cTn id="71" dur="500" fill="hold"/>
                                        <p:tgtEl>
                                          <p:spTgt spid="48"/>
                                        </p:tgtEl>
                                        <p:attrNameLst>
                                          <p:attrName>ppt_x</p:attrName>
                                        </p:attrNameLst>
                                      </p:cBhvr>
                                      <p:tavLst>
                                        <p:tav tm="0">
                                          <p:val>
                                            <p:strVal val="#ppt_x"/>
                                          </p:val>
                                        </p:tav>
                                        <p:tav tm="100000">
                                          <p:val>
                                            <p:strVal val="#ppt_x"/>
                                          </p:val>
                                        </p:tav>
                                      </p:tavLst>
                                    </p:anim>
                                    <p:anim calcmode="lin" valueType="num">
                                      <p:cBhvr additive="base">
                                        <p:cTn id="72" dur="500" fill="hold"/>
                                        <p:tgtEl>
                                          <p:spTgt spid="48"/>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52"/>
                                        </p:tgtEl>
                                        <p:attrNameLst>
                                          <p:attrName>style.visibility</p:attrName>
                                        </p:attrNameLst>
                                      </p:cBhvr>
                                      <p:to>
                                        <p:strVal val="visible"/>
                                      </p:to>
                                    </p:set>
                                    <p:anim calcmode="lin" valueType="num">
                                      <p:cBhvr additive="base">
                                        <p:cTn id="75" dur="500" fill="hold"/>
                                        <p:tgtEl>
                                          <p:spTgt spid="52"/>
                                        </p:tgtEl>
                                        <p:attrNameLst>
                                          <p:attrName>ppt_x</p:attrName>
                                        </p:attrNameLst>
                                      </p:cBhvr>
                                      <p:tavLst>
                                        <p:tav tm="0">
                                          <p:val>
                                            <p:strVal val="#ppt_x"/>
                                          </p:val>
                                        </p:tav>
                                        <p:tav tm="100000">
                                          <p:val>
                                            <p:strVal val="#ppt_x"/>
                                          </p:val>
                                        </p:tav>
                                      </p:tavLst>
                                    </p:anim>
                                    <p:anim calcmode="lin" valueType="num">
                                      <p:cBhvr additive="base">
                                        <p:cTn id="76"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500" fill="hold"/>
                                        <p:tgtEl>
                                          <p:spTgt spid="24"/>
                                        </p:tgtEl>
                                        <p:attrNameLst>
                                          <p:attrName>ppt_x</p:attrName>
                                        </p:attrNameLst>
                                      </p:cBhvr>
                                      <p:tavLst>
                                        <p:tav tm="0">
                                          <p:val>
                                            <p:strVal val="#ppt_x"/>
                                          </p:val>
                                        </p:tav>
                                        <p:tav tm="100000">
                                          <p:val>
                                            <p:strVal val="#ppt_x"/>
                                          </p:val>
                                        </p:tav>
                                      </p:tavLst>
                                    </p:anim>
                                    <p:anim calcmode="lin" valueType="num">
                                      <p:cBhvr additive="base">
                                        <p:cTn id="82" dur="500" fill="hold"/>
                                        <p:tgtEl>
                                          <p:spTgt spid="24"/>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additive="base">
                                        <p:cTn id="85" dur="500" fill="hold"/>
                                        <p:tgtEl>
                                          <p:spTgt spid="25"/>
                                        </p:tgtEl>
                                        <p:attrNameLst>
                                          <p:attrName>ppt_x</p:attrName>
                                        </p:attrNameLst>
                                      </p:cBhvr>
                                      <p:tavLst>
                                        <p:tav tm="0">
                                          <p:val>
                                            <p:strVal val="#ppt_x"/>
                                          </p:val>
                                        </p:tav>
                                        <p:tav tm="100000">
                                          <p:val>
                                            <p:strVal val="#ppt_x"/>
                                          </p:val>
                                        </p:tav>
                                      </p:tavLst>
                                    </p:anim>
                                    <p:anim calcmode="lin" valueType="num">
                                      <p:cBhvr additive="base">
                                        <p:cTn id="86" dur="500" fill="hold"/>
                                        <p:tgtEl>
                                          <p:spTgt spid="25"/>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additive="base">
                                        <p:cTn id="89" dur="500" fill="hold"/>
                                        <p:tgtEl>
                                          <p:spTgt spid="47"/>
                                        </p:tgtEl>
                                        <p:attrNameLst>
                                          <p:attrName>ppt_x</p:attrName>
                                        </p:attrNameLst>
                                      </p:cBhvr>
                                      <p:tavLst>
                                        <p:tav tm="0">
                                          <p:val>
                                            <p:strVal val="#ppt_x"/>
                                          </p:val>
                                        </p:tav>
                                        <p:tav tm="100000">
                                          <p:val>
                                            <p:strVal val="#ppt_x"/>
                                          </p:val>
                                        </p:tav>
                                      </p:tavLst>
                                    </p:anim>
                                    <p:anim calcmode="lin" valueType="num">
                                      <p:cBhvr additive="base">
                                        <p:cTn id="9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additive="base">
                                        <p:cTn id="95" dur="500" fill="hold"/>
                                        <p:tgtEl>
                                          <p:spTgt spid="42"/>
                                        </p:tgtEl>
                                        <p:attrNameLst>
                                          <p:attrName>ppt_x</p:attrName>
                                        </p:attrNameLst>
                                      </p:cBhvr>
                                      <p:tavLst>
                                        <p:tav tm="0">
                                          <p:val>
                                            <p:strVal val="#ppt_x"/>
                                          </p:val>
                                        </p:tav>
                                        <p:tav tm="100000">
                                          <p:val>
                                            <p:strVal val="#ppt_x"/>
                                          </p:val>
                                        </p:tav>
                                      </p:tavLst>
                                    </p:anim>
                                    <p:anim calcmode="lin" valueType="num">
                                      <p:cBhvr additive="base">
                                        <p:cTn id="96" dur="500" fill="hold"/>
                                        <p:tgtEl>
                                          <p:spTgt spid="42"/>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43"/>
                                        </p:tgtEl>
                                        <p:attrNameLst>
                                          <p:attrName>style.visibility</p:attrName>
                                        </p:attrNameLst>
                                      </p:cBhvr>
                                      <p:to>
                                        <p:strVal val="visible"/>
                                      </p:to>
                                    </p:set>
                                    <p:anim calcmode="lin" valueType="num">
                                      <p:cBhvr additive="base">
                                        <p:cTn id="99" dur="500" fill="hold"/>
                                        <p:tgtEl>
                                          <p:spTgt spid="43"/>
                                        </p:tgtEl>
                                        <p:attrNameLst>
                                          <p:attrName>ppt_x</p:attrName>
                                        </p:attrNameLst>
                                      </p:cBhvr>
                                      <p:tavLst>
                                        <p:tav tm="0">
                                          <p:val>
                                            <p:strVal val="#ppt_x"/>
                                          </p:val>
                                        </p:tav>
                                        <p:tav tm="100000">
                                          <p:val>
                                            <p:strVal val="#ppt_x"/>
                                          </p:val>
                                        </p:tav>
                                      </p:tavLst>
                                    </p:anim>
                                    <p:anim calcmode="lin" valueType="num">
                                      <p:cBhvr additive="base">
                                        <p:cTn id="100" dur="500" fill="hold"/>
                                        <p:tgtEl>
                                          <p:spTgt spid="43"/>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44"/>
                                        </p:tgtEl>
                                        <p:attrNameLst>
                                          <p:attrName>style.visibility</p:attrName>
                                        </p:attrNameLst>
                                      </p:cBhvr>
                                      <p:to>
                                        <p:strVal val="visible"/>
                                      </p:to>
                                    </p:set>
                                    <p:anim calcmode="lin" valueType="num">
                                      <p:cBhvr additive="base">
                                        <p:cTn id="103" dur="500" fill="hold"/>
                                        <p:tgtEl>
                                          <p:spTgt spid="44"/>
                                        </p:tgtEl>
                                        <p:attrNameLst>
                                          <p:attrName>ppt_x</p:attrName>
                                        </p:attrNameLst>
                                      </p:cBhvr>
                                      <p:tavLst>
                                        <p:tav tm="0">
                                          <p:val>
                                            <p:strVal val="#ppt_x"/>
                                          </p:val>
                                        </p:tav>
                                        <p:tav tm="100000">
                                          <p:val>
                                            <p:strVal val="#ppt_x"/>
                                          </p:val>
                                        </p:tav>
                                      </p:tavLst>
                                    </p:anim>
                                    <p:anim calcmode="lin" valueType="num">
                                      <p:cBhvr additive="base">
                                        <p:cTn id="10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46"/>
                                        </p:tgtEl>
                                        <p:attrNameLst>
                                          <p:attrName>style.visibility</p:attrName>
                                        </p:attrNameLst>
                                      </p:cBhvr>
                                      <p:to>
                                        <p:strVal val="visible"/>
                                      </p:to>
                                    </p:set>
                                    <p:anim calcmode="lin" valueType="num">
                                      <p:cBhvr additive="base">
                                        <p:cTn id="109" dur="500" fill="hold"/>
                                        <p:tgtEl>
                                          <p:spTgt spid="46"/>
                                        </p:tgtEl>
                                        <p:attrNameLst>
                                          <p:attrName>ppt_x</p:attrName>
                                        </p:attrNameLst>
                                      </p:cBhvr>
                                      <p:tavLst>
                                        <p:tav tm="0">
                                          <p:val>
                                            <p:strVal val="#ppt_x"/>
                                          </p:val>
                                        </p:tav>
                                        <p:tav tm="100000">
                                          <p:val>
                                            <p:strVal val="#ppt_x"/>
                                          </p:val>
                                        </p:tav>
                                      </p:tavLst>
                                    </p:anim>
                                    <p:anim calcmode="lin" valueType="num">
                                      <p:cBhvr additive="base">
                                        <p:cTn id="110" dur="500" fill="hold"/>
                                        <p:tgtEl>
                                          <p:spTgt spid="46"/>
                                        </p:tgtEl>
                                        <p:attrNameLst>
                                          <p:attrName>ppt_y</p:attrName>
                                        </p:attrNameLst>
                                      </p:cBhvr>
                                      <p:tavLst>
                                        <p:tav tm="0">
                                          <p:val>
                                            <p:strVal val="1+#ppt_h/2"/>
                                          </p:val>
                                        </p:tav>
                                        <p:tav tm="100000">
                                          <p:val>
                                            <p:strVal val="#ppt_y"/>
                                          </p:val>
                                        </p:tav>
                                      </p:tavLst>
                                    </p:anim>
                                  </p:childTnLst>
                                </p:cTn>
                              </p:par>
                              <p:par>
                                <p:cTn id="111" presetID="2" presetClass="entr" presetSubtype="4" fill="hold" nodeType="withEffect">
                                  <p:stCondLst>
                                    <p:cond delay="0"/>
                                  </p:stCondLst>
                                  <p:childTnLst>
                                    <p:set>
                                      <p:cBhvr>
                                        <p:cTn id="112" dur="1" fill="hold">
                                          <p:stCondLst>
                                            <p:cond delay="0"/>
                                          </p:stCondLst>
                                        </p:cTn>
                                        <p:tgtEl>
                                          <p:spTgt spid="45"/>
                                        </p:tgtEl>
                                        <p:attrNameLst>
                                          <p:attrName>style.visibility</p:attrName>
                                        </p:attrNameLst>
                                      </p:cBhvr>
                                      <p:to>
                                        <p:strVal val="visible"/>
                                      </p:to>
                                    </p:set>
                                    <p:anim calcmode="lin" valueType="num">
                                      <p:cBhvr additive="base">
                                        <p:cTn id="113" dur="500" fill="hold"/>
                                        <p:tgtEl>
                                          <p:spTgt spid="45"/>
                                        </p:tgtEl>
                                        <p:attrNameLst>
                                          <p:attrName>ppt_x</p:attrName>
                                        </p:attrNameLst>
                                      </p:cBhvr>
                                      <p:tavLst>
                                        <p:tav tm="0">
                                          <p:val>
                                            <p:strVal val="#ppt_x"/>
                                          </p:val>
                                        </p:tav>
                                        <p:tav tm="100000">
                                          <p:val>
                                            <p:strVal val="#ppt_x"/>
                                          </p:val>
                                        </p:tav>
                                      </p:tavLst>
                                    </p:anim>
                                    <p:anim calcmode="lin" valueType="num">
                                      <p:cBhvr additive="base">
                                        <p:cTn id="11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4" fill="hold" grpId="0" nodeType="clickEffect">
                                  <p:stCondLst>
                                    <p:cond delay="0"/>
                                  </p:stCondLst>
                                  <p:childTnLst>
                                    <p:set>
                                      <p:cBhvr>
                                        <p:cTn id="118" dur="1" fill="hold">
                                          <p:stCondLst>
                                            <p:cond delay="0"/>
                                          </p:stCondLst>
                                        </p:cTn>
                                        <p:tgtEl>
                                          <p:spTgt spid="50"/>
                                        </p:tgtEl>
                                        <p:attrNameLst>
                                          <p:attrName>style.visibility</p:attrName>
                                        </p:attrNameLst>
                                      </p:cBhvr>
                                      <p:to>
                                        <p:strVal val="visible"/>
                                      </p:to>
                                    </p:set>
                                    <p:anim calcmode="lin" valueType="num">
                                      <p:cBhvr additive="base">
                                        <p:cTn id="119" dur="500" fill="hold"/>
                                        <p:tgtEl>
                                          <p:spTgt spid="50"/>
                                        </p:tgtEl>
                                        <p:attrNameLst>
                                          <p:attrName>ppt_x</p:attrName>
                                        </p:attrNameLst>
                                      </p:cBhvr>
                                      <p:tavLst>
                                        <p:tav tm="0">
                                          <p:val>
                                            <p:strVal val="#ppt_x"/>
                                          </p:val>
                                        </p:tav>
                                        <p:tav tm="100000">
                                          <p:val>
                                            <p:strVal val="#ppt_x"/>
                                          </p:val>
                                        </p:tav>
                                      </p:tavLst>
                                    </p:anim>
                                    <p:anim calcmode="lin" valueType="num">
                                      <p:cBhvr additive="base">
                                        <p:cTn id="120" dur="500" fill="hold"/>
                                        <p:tgtEl>
                                          <p:spTgt spid="50"/>
                                        </p:tgtEl>
                                        <p:attrNameLst>
                                          <p:attrName>ppt_y</p:attrName>
                                        </p:attrNameLst>
                                      </p:cBhvr>
                                      <p:tavLst>
                                        <p:tav tm="0">
                                          <p:val>
                                            <p:strVal val="1+#ppt_h/2"/>
                                          </p:val>
                                        </p:tav>
                                        <p:tav tm="100000">
                                          <p:val>
                                            <p:strVal val="#ppt_y"/>
                                          </p:val>
                                        </p:tav>
                                      </p:tavLst>
                                    </p:anim>
                                  </p:childTnLst>
                                </p:cTn>
                              </p:par>
                              <p:par>
                                <p:cTn id="121" presetID="2" presetClass="entr" presetSubtype="4" fill="hold" nodeType="withEffect">
                                  <p:stCondLst>
                                    <p:cond delay="0"/>
                                  </p:stCondLst>
                                  <p:childTnLst>
                                    <p:set>
                                      <p:cBhvr>
                                        <p:cTn id="122" dur="1" fill="hold">
                                          <p:stCondLst>
                                            <p:cond delay="0"/>
                                          </p:stCondLst>
                                        </p:cTn>
                                        <p:tgtEl>
                                          <p:spTgt spid="51"/>
                                        </p:tgtEl>
                                        <p:attrNameLst>
                                          <p:attrName>style.visibility</p:attrName>
                                        </p:attrNameLst>
                                      </p:cBhvr>
                                      <p:to>
                                        <p:strVal val="visible"/>
                                      </p:to>
                                    </p:set>
                                    <p:anim calcmode="lin" valueType="num">
                                      <p:cBhvr additive="base">
                                        <p:cTn id="123" dur="500" fill="hold"/>
                                        <p:tgtEl>
                                          <p:spTgt spid="51"/>
                                        </p:tgtEl>
                                        <p:attrNameLst>
                                          <p:attrName>ppt_x</p:attrName>
                                        </p:attrNameLst>
                                      </p:cBhvr>
                                      <p:tavLst>
                                        <p:tav tm="0">
                                          <p:val>
                                            <p:strVal val="#ppt_x"/>
                                          </p:val>
                                        </p:tav>
                                        <p:tav tm="100000">
                                          <p:val>
                                            <p:strVal val="#ppt_x"/>
                                          </p:val>
                                        </p:tav>
                                      </p:tavLst>
                                    </p:anim>
                                    <p:anim calcmode="lin" valueType="num">
                                      <p:cBhvr additive="base">
                                        <p:cTn id="124"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2" presetClass="entr" presetSubtype="4" fill="hold" grpId="0" nodeType="clickEffect">
                                  <p:stCondLst>
                                    <p:cond delay="0"/>
                                  </p:stCondLst>
                                  <p:childTnLst>
                                    <p:set>
                                      <p:cBhvr>
                                        <p:cTn id="128" dur="1" fill="hold">
                                          <p:stCondLst>
                                            <p:cond delay="0"/>
                                          </p:stCondLst>
                                        </p:cTn>
                                        <p:tgtEl>
                                          <p:spTgt spid="34"/>
                                        </p:tgtEl>
                                        <p:attrNameLst>
                                          <p:attrName>style.visibility</p:attrName>
                                        </p:attrNameLst>
                                      </p:cBhvr>
                                      <p:to>
                                        <p:strVal val="visible"/>
                                      </p:to>
                                    </p:set>
                                    <p:anim calcmode="lin" valueType="num">
                                      <p:cBhvr additive="base">
                                        <p:cTn id="129" dur="500" fill="hold"/>
                                        <p:tgtEl>
                                          <p:spTgt spid="34"/>
                                        </p:tgtEl>
                                        <p:attrNameLst>
                                          <p:attrName>ppt_x</p:attrName>
                                        </p:attrNameLst>
                                      </p:cBhvr>
                                      <p:tavLst>
                                        <p:tav tm="0">
                                          <p:val>
                                            <p:strVal val="#ppt_x"/>
                                          </p:val>
                                        </p:tav>
                                        <p:tav tm="100000">
                                          <p:val>
                                            <p:strVal val="#ppt_x"/>
                                          </p:val>
                                        </p:tav>
                                      </p:tavLst>
                                    </p:anim>
                                    <p:anim calcmode="lin" valueType="num">
                                      <p:cBhvr additive="base">
                                        <p:cTn id="13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2" grpId="0"/>
      <p:bldP spid="23" grpId="0" animBg="1"/>
      <p:bldP spid="25" grpId="0"/>
      <p:bldP spid="31" grpId="0"/>
      <p:bldP spid="20" grpId="0" animBg="1"/>
      <p:bldP spid="27" grpId="0"/>
      <p:bldP spid="28" grpId="0"/>
      <p:bldP spid="29" grpId="0" animBg="1"/>
      <p:bldP spid="62" grpId="0"/>
      <p:bldP spid="42" grpId="0" animBg="1"/>
      <p:bldP spid="44" grpId="0"/>
      <p:bldP spid="46" grpId="0"/>
      <p:bldP spid="47" grpId="0" animBg="1"/>
      <p:bldP spid="48" grpId="0" animBg="1"/>
      <p:bldP spid="50" grpId="0"/>
      <p:bldP spid="3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Armor Lock, v2</a:t>
            </a:r>
            <a:endParaRPr lang="en-US" dirty="0"/>
          </a:p>
        </p:txBody>
      </p:sp>
      <p:sp>
        <p:nvSpPr>
          <p:cNvPr id="3" name="Content Placeholder 2"/>
          <p:cNvSpPr>
            <a:spLocks noGrp="1"/>
          </p:cNvSpPr>
          <p:nvPr>
            <p:ph idx="1"/>
          </p:nvPr>
        </p:nvSpPr>
        <p:spPr>
          <a:xfrm>
            <a:off x="533401" y="1200151"/>
            <a:ext cx="5755331" cy="3394472"/>
          </a:xfrm>
        </p:spPr>
        <p:txBody>
          <a:bodyPr/>
          <a:lstStyle/>
          <a:p>
            <a:r>
              <a:rPr lang="en-US" dirty="0" smtClean="0"/>
              <a:t>Animation </a:t>
            </a:r>
            <a:r>
              <a:rPr lang="en-US" dirty="0"/>
              <a:t>controlled by </a:t>
            </a:r>
            <a:r>
              <a:rPr lang="en-US" dirty="0" smtClean="0"/>
              <a:t>client…</a:t>
            </a:r>
          </a:p>
          <a:p>
            <a:r>
              <a:rPr lang="en-US" dirty="0" smtClean="0"/>
              <a:t>…but wait for host to tell you to show yourself as invincible</a:t>
            </a:r>
          </a:p>
          <a:p>
            <a:r>
              <a:rPr lang="en-US" dirty="0" smtClean="0"/>
              <a:t>Where did we move the lag to?</a:t>
            </a:r>
            <a:endParaRPr lang="en-US" dirty="0"/>
          </a:p>
          <a:p>
            <a:pPr marL="0" indent="0">
              <a:buNone/>
            </a:pP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8732" y="1105468"/>
            <a:ext cx="2623256" cy="3410233"/>
          </a:xfrm>
          <a:prstGeom prst="rect">
            <a:avLst/>
          </a:prstGeom>
        </p:spPr>
      </p:pic>
    </p:spTree>
    <p:extLst>
      <p:ext uri="{BB962C8B-B14F-4D97-AF65-F5344CB8AC3E}">
        <p14:creationId xmlns:p14="http://schemas.microsoft.com/office/powerpoint/2010/main" val="104785979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V2 sequence diagram</a:t>
            </a:r>
            <a:endParaRPr lang="en-US" dirty="0"/>
          </a:p>
        </p:txBody>
      </p:sp>
      <p:sp>
        <p:nvSpPr>
          <p:cNvPr id="7" name="Rectangle 6"/>
          <p:cNvSpPr/>
          <p:nvPr/>
        </p:nvSpPr>
        <p:spPr>
          <a:xfrm>
            <a:off x="1721450" y="1253452"/>
            <a:ext cx="2157712"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Client</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8" name="Rectangle 7"/>
          <p:cNvSpPr/>
          <p:nvPr/>
        </p:nvSpPr>
        <p:spPr>
          <a:xfrm>
            <a:off x="5237367" y="1253452"/>
            <a:ext cx="2078672"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Host</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cxnSp>
        <p:nvCxnSpPr>
          <p:cNvPr id="13" name="Straight Connector 12"/>
          <p:cNvCxnSpPr>
            <a:stCxn id="8" idx="2"/>
          </p:cNvCxnSpPr>
          <p:nvPr/>
        </p:nvCxnSpPr>
        <p:spPr>
          <a:xfrm>
            <a:off x="6276703" y="1756664"/>
            <a:ext cx="0" cy="2936995"/>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20" idx="4"/>
            <a:endCxn id="19" idx="0"/>
          </p:cNvCxnSpPr>
          <p:nvPr/>
        </p:nvCxnSpPr>
        <p:spPr>
          <a:xfrm>
            <a:off x="2800306" y="2072339"/>
            <a:ext cx="3469256" cy="441092"/>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rot="415174">
            <a:off x="3247012" y="2012258"/>
            <a:ext cx="2704010" cy="307777"/>
          </a:xfrm>
          <a:prstGeom prst="rect">
            <a:avLst/>
          </a:prstGeom>
          <a:noFill/>
        </p:spPr>
        <p:txBody>
          <a:bodyPr wrap="square" rtlCol="0">
            <a:spAutoFit/>
          </a:bodyPr>
          <a:lstStyle/>
          <a:p>
            <a:pPr algn="ctr"/>
            <a:r>
              <a:rPr lang="en-US" sz="1400" dirty="0" smtClean="0"/>
              <a:t>I’ve activated my armor lock</a:t>
            </a:r>
            <a:endParaRPr lang="en-US" sz="1400" dirty="0"/>
          </a:p>
        </p:txBody>
      </p:sp>
      <p:sp>
        <p:nvSpPr>
          <p:cNvPr id="19" name="Oval 18"/>
          <p:cNvSpPr/>
          <p:nvPr/>
        </p:nvSpPr>
        <p:spPr>
          <a:xfrm>
            <a:off x="6175128" y="2513431"/>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a:stCxn id="19" idx="6"/>
          </p:cNvCxnSpPr>
          <p:nvPr/>
        </p:nvCxnSpPr>
        <p:spPr>
          <a:xfrm>
            <a:off x="6363996" y="2604871"/>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609558" y="2439485"/>
            <a:ext cx="1879600" cy="307777"/>
          </a:xfrm>
          <a:prstGeom prst="rect">
            <a:avLst/>
          </a:prstGeom>
          <a:noFill/>
        </p:spPr>
        <p:txBody>
          <a:bodyPr wrap="square" rtlCol="0">
            <a:spAutoFit/>
          </a:bodyPr>
          <a:lstStyle/>
          <a:p>
            <a:r>
              <a:rPr lang="en-US" sz="1400" dirty="0" smtClean="0"/>
              <a:t>Intro animation begins</a:t>
            </a:r>
            <a:endParaRPr lang="en-US" sz="1400" dirty="0"/>
          </a:p>
        </p:txBody>
      </p:sp>
      <p:sp>
        <p:nvSpPr>
          <p:cNvPr id="23" name="Oval 22"/>
          <p:cNvSpPr/>
          <p:nvPr/>
        </p:nvSpPr>
        <p:spPr>
          <a:xfrm>
            <a:off x="6189257" y="3536877"/>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p:cNvCxnSpPr/>
          <p:nvPr/>
        </p:nvCxnSpPr>
        <p:spPr>
          <a:xfrm>
            <a:off x="6363996" y="3628316"/>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609557" y="3350425"/>
            <a:ext cx="2018343" cy="738664"/>
          </a:xfrm>
          <a:prstGeom prst="rect">
            <a:avLst/>
          </a:prstGeom>
          <a:noFill/>
        </p:spPr>
        <p:txBody>
          <a:bodyPr wrap="square" rtlCol="0">
            <a:spAutoFit/>
          </a:bodyPr>
          <a:lstStyle/>
          <a:p>
            <a:r>
              <a:rPr lang="en-US" sz="1400" dirty="0" smtClean="0"/>
              <a:t>Intro animation completes, player is invulnerable</a:t>
            </a:r>
            <a:endParaRPr lang="en-US" sz="1400" dirty="0"/>
          </a:p>
        </p:txBody>
      </p:sp>
      <p:cxnSp>
        <p:nvCxnSpPr>
          <p:cNvPr id="30" name="Elbow Connector 29"/>
          <p:cNvCxnSpPr>
            <a:stCxn id="19" idx="2"/>
            <a:endCxn id="23" idx="2"/>
          </p:cNvCxnSpPr>
          <p:nvPr/>
        </p:nvCxnSpPr>
        <p:spPr>
          <a:xfrm rot="10800000" flipH="1" flipV="1">
            <a:off x="6175127" y="2604871"/>
            <a:ext cx="14129" cy="1023446"/>
          </a:xfrm>
          <a:prstGeom prst="bentConnector3">
            <a:avLst>
              <a:gd name="adj1" fmla="val -1617949"/>
            </a:avLst>
          </a:prstGeom>
          <a:ln w="19050" cmpd="sng">
            <a:prstDash val="sysDot"/>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029199" y="2747262"/>
            <a:ext cx="930549" cy="523220"/>
          </a:xfrm>
          <a:prstGeom prst="rect">
            <a:avLst/>
          </a:prstGeom>
          <a:noFill/>
        </p:spPr>
        <p:txBody>
          <a:bodyPr wrap="square" rtlCol="0">
            <a:spAutoFit/>
          </a:bodyPr>
          <a:lstStyle/>
          <a:p>
            <a:pPr algn="r"/>
            <a:r>
              <a:rPr lang="en-US" sz="1400" dirty="0" smtClean="0"/>
              <a:t>3 frame delay</a:t>
            </a:r>
            <a:endParaRPr lang="en-US" sz="1400" dirty="0"/>
          </a:p>
        </p:txBody>
      </p:sp>
      <p:cxnSp>
        <p:nvCxnSpPr>
          <p:cNvPr id="33" name="Straight Connector 32"/>
          <p:cNvCxnSpPr>
            <a:stCxn id="7" idx="2"/>
          </p:cNvCxnSpPr>
          <p:nvPr/>
        </p:nvCxnSpPr>
        <p:spPr>
          <a:xfrm>
            <a:off x="2800306" y="1756664"/>
            <a:ext cx="0" cy="2936995"/>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2705872" y="1889459"/>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p:cNvCxnSpPr/>
          <p:nvPr/>
        </p:nvCxnSpPr>
        <p:spPr>
          <a:xfrm>
            <a:off x="2460310" y="1996865"/>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82773" y="1822655"/>
            <a:ext cx="2077538" cy="523220"/>
          </a:xfrm>
          <a:prstGeom prst="rect">
            <a:avLst/>
          </a:prstGeom>
          <a:noFill/>
        </p:spPr>
        <p:txBody>
          <a:bodyPr wrap="square" rtlCol="0">
            <a:spAutoFit/>
          </a:bodyPr>
          <a:lstStyle/>
          <a:p>
            <a:pPr algn="r"/>
            <a:r>
              <a:rPr lang="en-US" sz="1400" dirty="0" smtClean="0"/>
              <a:t>Button press, intro animation begins</a:t>
            </a:r>
            <a:endParaRPr lang="en-US" sz="1400" dirty="0"/>
          </a:p>
        </p:txBody>
      </p:sp>
      <p:sp>
        <p:nvSpPr>
          <p:cNvPr id="28" name="TextBox 27"/>
          <p:cNvSpPr txBox="1"/>
          <p:nvPr/>
        </p:nvSpPr>
        <p:spPr>
          <a:xfrm>
            <a:off x="395472" y="2690803"/>
            <a:ext cx="2077538" cy="523220"/>
          </a:xfrm>
          <a:prstGeom prst="rect">
            <a:avLst/>
          </a:prstGeom>
          <a:noFill/>
        </p:spPr>
        <p:txBody>
          <a:bodyPr wrap="square" rtlCol="0">
            <a:spAutoFit/>
          </a:bodyPr>
          <a:lstStyle/>
          <a:p>
            <a:pPr algn="r"/>
            <a:r>
              <a:rPr lang="en-US" sz="1400" dirty="0" smtClean="0"/>
              <a:t>Intro animation completes, no shield yet</a:t>
            </a:r>
            <a:endParaRPr lang="en-US" sz="1400" dirty="0"/>
          </a:p>
        </p:txBody>
      </p:sp>
      <p:sp>
        <p:nvSpPr>
          <p:cNvPr id="29" name="Oval 28"/>
          <p:cNvSpPr/>
          <p:nvPr/>
        </p:nvSpPr>
        <p:spPr>
          <a:xfrm>
            <a:off x="2705872" y="2968695"/>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Elbow Connector 40"/>
          <p:cNvCxnSpPr>
            <a:stCxn id="20" idx="6"/>
            <a:endCxn id="29" idx="6"/>
          </p:cNvCxnSpPr>
          <p:nvPr/>
        </p:nvCxnSpPr>
        <p:spPr>
          <a:xfrm>
            <a:off x="2894740" y="1980899"/>
            <a:ext cx="12700" cy="1079236"/>
          </a:xfrm>
          <a:prstGeom prst="bentConnector3">
            <a:avLst>
              <a:gd name="adj1" fmla="val 1800000"/>
            </a:avLst>
          </a:prstGeom>
          <a:ln w="19050" cmpd="sng">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460311" y="3058295"/>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3101526" y="2261483"/>
            <a:ext cx="875051" cy="523220"/>
          </a:xfrm>
          <a:prstGeom prst="rect">
            <a:avLst/>
          </a:prstGeom>
          <a:noFill/>
        </p:spPr>
        <p:txBody>
          <a:bodyPr wrap="square" rtlCol="0">
            <a:spAutoFit/>
          </a:bodyPr>
          <a:lstStyle/>
          <a:p>
            <a:r>
              <a:rPr lang="en-US" sz="1400" dirty="0" smtClean="0"/>
              <a:t>3 frame delay</a:t>
            </a:r>
            <a:endParaRPr lang="en-US" sz="1400" dirty="0"/>
          </a:p>
        </p:txBody>
      </p:sp>
      <p:sp>
        <p:nvSpPr>
          <p:cNvPr id="42" name="Oval 41"/>
          <p:cNvSpPr/>
          <p:nvPr/>
        </p:nvSpPr>
        <p:spPr>
          <a:xfrm>
            <a:off x="6189257" y="2961501"/>
            <a:ext cx="188868" cy="18288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Connector 42"/>
          <p:cNvCxnSpPr/>
          <p:nvPr/>
        </p:nvCxnSpPr>
        <p:spPr>
          <a:xfrm>
            <a:off x="6393615" y="3052941"/>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6639177" y="2899052"/>
            <a:ext cx="1879600" cy="307777"/>
          </a:xfrm>
          <a:prstGeom prst="rect">
            <a:avLst/>
          </a:prstGeom>
          <a:noFill/>
        </p:spPr>
        <p:txBody>
          <a:bodyPr wrap="square" rtlCol="0">
            <a:spAutoFit/>
          </a:bodyPr>
          <a:lstStyle/>
          <a:p>
            <a:r>
              <a:rPr lang="en-US" sz="1400" dirty="0" smtClean="0"/>
              <a:t>Grenade explodes</a:t>
            </a:r>
            <a:endParaRPr lang="en-US" sz="1400" dirty="0"/>
          </a:p>
        </p:txBody>
      </p:sp>
      <p:cxnSp>
        <p:nvCxnSpPr>
          <p:cNvPr id="45" name="Straight Arrow Connector 44"/>
          <p:cNvCxnSpPr/>
          <p:nvPr/>
        </p:nvCxnSpPr>
        <p:spPr>
          <a:xfrm flipH="1">
            <a:off x="2809991" y="3225161"/>
            <a:ext cx="3453543" cy="311716"/>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rot="21324020">
            <a:off x="3109318" y="3360649"/>
            <a:ext cx="2825056" cy="307777"/>
          </a:xfrm>
          <a:prstGeom prst="rect">
            <a:avLst/>
          </a:prstGeom>
          <a:noFill/>
        </p:spPr>
        <p:txBody>
          <a:bodyPr wrap="square" rtlCol="0">
            <a:spAutoFit/>
          </a:bodyPr>
          <a:lstStyle/>
          <a:p>
            <a:pPr algn="ctr"/>
            <a:r>
              <a:rPr lang="en-US" sz="1400" dirty="0" smtClean="0"/>
              <a:t>Grenade exploded, you’re damaged</a:t>
            </a:r>
            <a:endParaRPr lang="en-US" sz="1400" dirty="0"/>
          </a:p>
        </p:txBody>
      </p:sp>
      <p:sp>
        <p:nvSpPr>
          <p:cNvPr id="47" name="Rectangle 46"/>
          <p:cNvSpPr/>
          <p:nvPr/>
        </p:nvSpPr>
        <p:spPr>
          <a:xfrm>
            <a:off x="6182268" y="3745807"/>
            <a:ext cx="188870" cy="830757"/>
          </a:xfrm>
          <a:prstGeom prst="rect">
            <a:avLst/>
          </a:prstGeom>
          <a:gradFill>
            <a:gsLst>
              <a:gs pos="0">
                <a:srgbClr val="19B000"/>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2712543" y="4085324"/>
            <a:ext cx="194897" cy="828865"/>
          </a:xfrm>
          <a:prstGeom prst="rect">
            <a:avLst/>
          </a:prstGeom>
          <a:gradFill>
            <a:gsLst>
              <a:gs pos="0">
                <a:srgbClr val="19B000"/>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395472" y="3973246"/>
            <a:ext cx="2077538" cy="523220"/>
          </a:xfrm>
          <a:prstGeom prst="rect">
            <a:avLst/>
          </a:prstGeom>
          <a:noFill/>
        </p:spPr>
        <p:txBody>
          <a:bodyPr wrap="square" rtlCol="0">
            <a:spAutoFit/>
          </a:bodyPr>
          <a:lstStyle/>
          <a:p>
            <a:pPr algn="r"/>
            <a:r>
              <a:rPr lang="en-US" sz="1400" dirty="0" smtClean="0"/>
              <a:t>WTF, why does my armor lock not work properly?</a:t>
            </a:r>
            <a:endParaRPr lang="en-US" sz="1400" dirty="0"/>
          </a:p>
        </p:txBody>
      </p:sp>
      <p:cxnSp>
        <p:nvCxnSpPr>
          <p:cNvPr id="51" name="Straight Connector 50"/>
          <p:cNvCxnSpPr/>
          <p:nvPr/>
        </p:nvCxnSpPr>
        <p:spPr>
          <a:xfrm>
            <a:off x="2460311" y="4085324"/>
            <a:ext cx="45316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2856887" y="3689277"/>
            <a:ext cx="3356094" cy="311716"/>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rot="21324020">
            <a:off x="3270662" y="3800157"/>
            <a:ext cx="2825056" cy="523220"/>
          </a:xfrm>
          <a:prstGeom prst="rect">
            <a:avLst/>
          </a:prstGeom>
          <a:noFill/>
        </p:spPr>
        <p:txBody>
          <a:bodyPr wrap="square" rtlCol="0">
            <a:spAutoFit/>
          </a:bodyPr>
          <a:lstStyle/>
          <a:p>
            <a:pPr algn="ctr"/>
            <a:r>
              <a:rPr lang="en-US" sz="1400" dirty="0" smtClean="0"/>
              <a:t>You’re invulnerable now, turn on the shield </a:t>
            </a:r>
            <a:r>
              <a:rPr lang="en-US" sz="1400" dirty="0" err="1" smtClean="0"/>
              <a:t>fx</a:t>
            </a:r>
            <a:endParaRPr lang="en-US" sz="1400" dirty="0"/>
          </a:p>
        </p:txBody>
      </p:sp>
      <p:sp>
        <p:nvSpPr>
          <p:cNvPr id="36" name="Left Brace 35"/>
          <p:cNvSpPr/>
          <p:nvPr/>
        </p:nvSpPr>
        <p:spPr>
          <a:xfrm>
            <a:off x="2323077" y="3154198"/>
            <a:ext cx="389466" cy="90241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TextBox 36"/>
          <p:cNvSpPr txBox="1"/>
          <p:nvPr/>
        </p:nvSpPr>
        <p:spPr>
          <a:xfrm>
            <a:off x="993809" y="3451516"/>
            <a:ext cx="1329268" cy="307777"/>
          </a:xfrm>
          <a:prstGeom prst="rect">
            <a:avLst/>
          </a:prstGeom>
          <a:noFill/>
        </p:spPr>
        <p:txBody>
          <a:bodyPr wrap="square" rtlCol="0">
            <a:spAutoFit/>
          </a:bodyPr>
          <a:lstStyle/>
          <a:p>
            <a:r>
              <a:rPr lang="en-US" sz="1400" i="1" dirty="0" smtClean="0">
                <a:solidFill>
                  <a:srgbClr val="FFFF00"/>
                </a:solidFill>
              </a:rPr>
              <a:t>Here’s the lag!</a:t>
            </a:r>
            <a:endParaRPr lang="en-US" sz="1400" i="1" dirty="0">
              <a:solidFill>
                <a:srgbClr val="FFFF00"/>
              </a:solidFill>
            </a:endParaRPr>
          </a:p>
        </p:txBody>
      </p:sp>
    </p:spTree>
    <p:extLst>
      <p:ext uri="{BB962C8B-B14F-4D97-AF65-F5344CB8AC3E}">
        <p14:creationId xmlns:p14="http://schemas.microsoft.com/office/powerpoint/2010/main" val="28040736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ppt_x"/>
                                          </p:val>
                                        </p:tav>
                                        <p:tav tm="100000">
                                          <p:val>
                                            <p:strVal val="#ppt_x"/>
                                          </p:val>
                                        </p:tav>
                                      </p:tavLst>
                                    </p:anim>
                                    <p:anim calcmode="lin" valueType="num">
                                      <p:cBhvr additive="base">
                                        <p:cTn id="12" dur="500" fill="hold"/>
                                        <p:tgtEl>
                                          <p:spTgt spid="6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ppt_x"/>
                                          </p:val>
                                        </p:tav>
                                        <p:tav tm="100000">
                                          <p:val>
                                            <p:strVal val="#ppt_x"/>
                                          </p:val>
                                        </p:tav>
                                      </p:tavLst>
                                    </p:anim>
                                    <p:anim calcmode="lin" valueType="num">
                                      <p:cBhvr additive="base">
                                        <p:cTn id="46" dur="500" fill="hold"/>
                                        <p:tgtEl>
                                          <p:spTgt spid="2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ppt_x"/>
                                          </p:val>
                                        </p:tav>
                                        <p:tav tm="100000">
                                          <p:val>
                                            <p:strVal val="#ppt_x"/>
                                          </p:val>
                                        </p:tav>
                                      </p:tavLst>
                                    </p:anim>
                                    <p:anim calcmode="lin" valueType="num">
                                      <p:cBhvr additive="base">
                                        <p:cTn id="54" dur="500" fill="hold"/>
                                        <p:tgtEl>
                                          <p:spTgt spid="2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500" fill="hold"/>
                                        <p:tgtEl>
                                          <p:spTgt spid="31"/>
                                        </p:tgtEl>
                                        <p:attrNameLst>
                                          <p:attrName>ppt_x</p:attrName>
                                        </p:attrNameLst>
                                      </p:cBhvr>
                                      <p:tavLst>
                                        <p:tav tm="0">
                                          <p:val>
                                            <p:strVal val="#ppt_x"/>
                                          </p:val>
                                        </p:tav>
                                        <p:tav tm="100000">
                                          <p:val>
                                            <p:strVal val="#ppt_x"/>
                                          </p:val>
                                        </p:tav>
                                      </p:tavLst>
                                    </p:anim>
                                    <p:anim calcmode="lin" valueType="num">
                                      <p:cBhvr additive="base">
                                        <p:cTn id="58" dur="500" fill="hold"/>
                                        <p:tgtEl>
                                          <p:spTgt spid="31"/>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500" fill="hold"/>
                                        <p:tgtEl>
                                          <p:spTgt spid="30"/>
                                        </p:tgtEl>
                                        <p:attrNameLst>
                                          <p:attrName>ppt_x</p:attrName>
                                        </p:attrNameLst>
                                      </p:cBhvr>
                                      <p:tavLst>
                                        <p:tav tm="0">
                                          <p:val>
                                            <p:strVal val="#ppt_x"/>
                                          </p:val>
                                        </p:tav>
                                        <p:tav tm="100000">
                                          <p:val>
                                            <p:strVal val="#ppt_x"/>
                                          </p:val>
                                        </p:tav>
                                      </p:tavLst>
                                    </p:anim>
                                    <p:anim calcmode="lin" valueType="num">
                                      <p:cBhvr additive="base">
                                        <p:cTn id="6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52"/>
                                        </p:tgtEl>
                                        <p:attrNameLst>
                                          <p:attrName>style.visibility</p:attrName>
                                        </p:attrNameLst>
                                      </p:cBhvr>
                                      <p:to>
                                        <p:strVal val="visible"/>
                                      </p:to>
                                    </p:set>
                                    <p:anim calcmode="lin" valueType="num">
                                      <p:cBhvr additive="base">
                                        <p:cTn id="71" dur="500" fill="hold"/>
                                        <p:tgtEl>
                                          <p:spTgt spid="52"/>
                                        </p:tgtEl>
                                        <p:attrNameLst>
                                          <p:attrName>ppt_x</p:attrName>
                                        </p:attrNameLst>
                                      </p:cBhvr>
                                      <p:tavLst>
                                        <p:tav tm="0">
                                          <p:val>
                                            <p:strVal val="#ppt_x"/>
                                          </p:val>
                                        </p:tav>
                                        <p:tav tm="100000">
                                          <p:val>
                                            <p:strVal val="#ppt_x"/>
                                          </p:val>
                                        </p:tav>
                                      </p:tavLst>
                                    </p:anim>
                                    <p:anim calcmode="lin" valueType="num">
                                      <p:cBhvr additive="base">
                                        <p:cTn id="72"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fill="hold"/>
                                        <p:tgtEl>
                                          <p:spTgt spid="25"/>
                                        </p:tgtEl>
                                        <p:attrNameLst>
                                          <p:attrName>ppt_x</p:attrName>
                                        </p:attrNameLst>
                                      </p:cBhvr>
                                      <p:tavLst>
                                        <p:tav tm="0">
                                          <p:val>
                                            <p:strVal val="#ppt_x"/>
                                          </p:val>
                                        </p:tav>
                                        <p:tav tm="100000">
                                          <p:val>
                                            <p:strVal val="#ppt_x"/>
                                          </p:val>
                                        </p:tav>
                                      </p:tavLst>
                                    </p:anim>
                                    <p:anim calcmode="lin" valueType="num">
                                      <p:cBhvr additive="base">
                                        <p:cTn id="78" dur="500" fill="hold"/>
                                        <p:tgtEl>
                                          <p:spTgt spid="25"/>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500" fill="hold"/>
                                        <p:tgtEl>
                                          <p:spTgt spid="24"/>
                                        </p:tgtEl>
                                        <p:attrNameLst>
                                          <p:attrName>ppt_x</p:attrName>
                                        </p:attrNameLst>
                                      </p:cBhvr>
                                      <p:tavLst>
                                        <p:tav tm="0">
                                          <p:val>
                                            <p:strVal val="#ppt_x"/>
                                          </p:val>
                                        </p:tav>
                                        <p:tav tm="100000">
                                          <p:val>
                                            <p:strVal val="#ppt_x"/>
                                          </p:val>
                                        </p:tav>
                                      </p:tavLst>
                                    </p:anim>
                                    <p:anim calcmode="lin" valueType="num">
                                      <p:cBhvr additive="base">
                                        <p:cTn id="82" dur="500" fill="hold"/>
                                        <p:tgtEl>
                                          <p:spTgt spid="24"/>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500" fill="hold"/>
                                        <p:tgtEl>
                                          <p:spTgt spid="47"/>
                                        </p:tgtEl>
                                        <p:attrNameLst>
                                          <p:attrName>ppt_x</p:attrName>
                                        </p:attrNameLst>
                                      </p:cBhvr>
                                      <p:tavLst>
                                        <p:tav tm="0">
                                          <p:val>
                                            <p:strVal val="#ppt_x"/>
                                          </p:val>
                                        </p:tav>
                                        <p:tav tm="100000">
                                          <p:val>
                                            <p:strVal val="#ppt_x"/>
                                          </p:val>
                                        </p:tav>
                                      </p:tavLst>
                                    </p:anim>
                                    <p:anim calcmode="lin" valueType="num">
                                      <p:cBhvr additive="base">
                                        <p:cTn id="8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additive="base">
                                        <p:cTn id="91" dur="500" fill="hold"/>
                                        <p:tgtEl>
                                          <p:spTgt spid="35"/>
                                        </p:tgtEl>
                                        <p:attrNameLst>
                                          <p:attrName>ppt_x</p:attrName>
                                        </p:attrNameLst>
                                      </p:cBhvr>
                                      <p:tavLst>
                                        <p:tav tm="0">
                                          <p:val>
                                            <p:strVal val="#ppt_x"/>
                                          </p:val>
                                        </p:tav>
                                        <p:tav tm="100000">
                                          <p:val>
                                            <p:strVal val="#ppt_x"/>
                                          </p:val>
                                        </p:tav>
                                      </p:tavLst>
                                    </p:anim>
                                    <p:anim calcmode="lin" valueType="num">
                                      <p:cBhvr additive="base">
                                        <p:cTn id="92" dur="500" fill="hold"/>
                                        <p:tgtEl>
                                          <p:spTgt spid="35"/>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additive="base">
                                        <p:cTn id="95" dur="500" fill="hold"/>
                                        <p:tgtEl>
                                          <p:spTgt spid="34"/>
                                        </p:tgtEl>
                                        <p:attrNameLst>
                                          <p:attrName>ppt_x</p:attrName>
                                        </p:attrNameLst>
                                      </p:cBhvr>
                                      <p:tavLst>
                                        <p:tav tm="0">
                                          <p:val>
                                            <p:strVal val="#ppt_x"/>
                                          </p:val>
                                        </p:tav>
                                        <p:tav tm="100000">
                                          <p:val>
                                            <p:strVal val="#ppt_x"/>
                                          </p:val>
                                        </p:tav>
                                      </p:tavLst>
                                    </p:anim>
                                    <p:anim calcmode="lin" valueType="num">
                                      <p:cBhvr additive="base">
                                        <p:cTn id="96" dur="500" fill="hold"/>
                                        <p:tgtEl>
                                          <p:spTgt spid="34"/>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48"/>
                                        </p:tgtEl>
                                        <p:attrNameLst>
                                          <p:attrName>style.visibility</p:attrName>
                                        </p:attrNameLst>
                                      </p:cBhvr>
                                      <p:to>
                                        <p:strVal val="visible"/>
                                      </p:to>
                                    </p:set>
                                    <p:anim calcmode="lin" valueType="num">
                                      <p:cBhvr additive="base">
                                        <p:cTn id="99" dur="500" fill="hold"/>
                                        <p:tgtEl>
                                          <p:spTgt spid="48"/>
                                        </p:tgtEl>
                                        <p:attrNameLst>
                                          <p:attrName>ppt_x</p:attrName>
                                        </p:attrNameLst>
                                      </p:cBhvr>
                                      <p:tavLst>
                                        <p:tav tm="0">
                                          <p:val>
                                            <p:strVal val="#ppt_x"/>
                                          </p:val>
                                        </p:tav>
                                        <p:tav tm="100000">
                                          <p:val>
                                            <p:strVal val="#ppt_x"/>
                                          </p:val>
                                        </p:tav>
                                      </p:tavLst>
                                    </p:anim>
                                    <p:anim calcmode="lin" valueType="num">
                                      <p:cBhvr additive="base">
                                        <p:cTn id="10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42"/>
                                        </p:tgtEl>
                                        <p:attrNameLst>
                                          <p:attrName>style.visibility</p:attrName>
                                        </p:attrNameLst>
                                      </p:cBhvr>
                                      <p:to>
                                        <p:strVal val="visible"/>
                                      </p:to>
                                    </p:set>
                                    <p:anim calcmode="lin" valueType="num">
                                      <p:cBhvr additive="base">
                                        <p:cTn id="105" dur="500" fill="hold"/>
                                        <p:tgtEl>
                                          <p:spTgt spid="42"/>
                                        </p:tgtEl>
                                        <p:attrNameLst>
                                          <p:attrName>ppt_x</p:attrName>
                                        </p:attrNameLst>
                                      </p:cBhvr>
                                      <p:tavLst>
                                        <p:tav tm="0">
                                          <p:val>
                                            <p:strVal val="#ppt_x"/>
                                          </p:val>
                                        </p:tav>
                                        <p:tav tm="100000">
                                          <p:val>
                                            <p:strVal val="#ppt_x"/>
                                          </p:val>
                                        </p:tav>
                                      </p:tavLst>
                                    </p:anim>
                                    <p:anim calcmode="lin" valueType="num">
                                      <p:cBhvr additive="base">
                                        <p:cTn id="106" dur="500" fill="hold"/>
                                        <p:tgtEl>
                                          <p:spTgt spid="42"/>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0"/>
                                  </p:stCondLst>
                                  <p:childTnLst>
                                    <p:set>
                                      <p:cBhvr>
                                        <p:cTn id="108" dur="1" fill="hold">
                                          <p:stCondLst>
                                            <p:cond delay="0"/>
                                          </p:stCondLst>
                                        </p:cTn>
                                        <p:tgtEl>
                                          <p:spTgt spid="43"/>
                                        </p:tgtEl>
                                        <p:attrNameLst>
                                          <p:attrName>style.visibility</p:attrName>
                                        </p:attrNameLst>
                                      </p:cBhvr>
                                      <p:to>
                                        <p:strVal val="visible"/>
                                      </p:to>
                                    </p:set>
                                    <p:anim calcmode="lin" valueType="num">
                                      <p:cBhvr additive="base">
                                        <p:cTn id="109" dur="500" fill="hold"/>
                                        <p:tgtEl>
                                          <p:spTgt spid="43"/>
                                        </p:tgtEl>
                                        <p:attrNameLst>
                                          <p:attrName>ppt_x</p:attrName>
                                        </p:attrNameLst>
                                      </p:cBhvr>
                                      <p:tavLst>
                                        <p:tav tm="0">
                                          <p:val>
                                            <p:strVal val="#ppt_x"/>
                                          </p:val>
                                        </p:tav>
                                        <p:tav tm="100000">
                                          <p:val>
                                            <p:strVal val="#ppt_x"/>
                                          </p:val>
                                        </p:tav>
                                      </p:tavLst>
                                    </p:anim>
                                    <p:anim calcmode="lin" valueType="num">
                                      <p:cBhvr additive="base">
                                        <p:cTn id="110" dur="500" fill="hold"/>
                                        <p:tgtEl>
                                          <p:spTgt spid="43"/>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44"/>
                                        </p:tgtEl>
                                        <p:attrNameLst>
                                          <p:attrName>style.visibility</p:attrName>
                                        </p:attrNameLst>
                                      </p:cBhvr>
                                      <p:to>
                                        <p:strVal val="visible"/>
                                      </p:to>
                                    </p:set>
                                    <p:anim calcmode="lin" valueType="num">
                                      <p:cBhvr additive="base">
                                        <p:cTn id="113" dur="500" fill="hold"/>
                                        <p:tgtEl>
                                          <p:spTgt spid="44"/>
                                        </p:tgtEl>
                                        <p:attrNameLst>
                                          <p:attrName>ppt_x</p:attrName>
                                        </p:attrNameLst>
                                      </p:cBhvr>
                                      <p:tavLst>
                                        <p:tav tm="0">
                                          <p:val>
                                            <p:strVal val="#ppt_x"/>
                                          </p:val>
                                        </p:tav>
                                        <p:tav tm="100000">
                                          <p:val>
                                            <p:strVal val="#ppt_x"/>
                                          </p:val>
                                        </p:tav>
                                      </p:tavLst>
                                    </p:anim>
                                    <p:anim calcmode="lin" valueType="num">
                                      <p:cBhvr additive="base">
                                        <p:cTn id="11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4" fill="hold" grpId="0" nodeType="clickEffect">
                                  <p:stCondLst>
                                    <p:cond delay="0"/>
                                  </p:stCondLst>
                                  <p:childTnLst>
                                    <p:set>
                                      <p:cBhvr>
                                        <p:cTn id="118" dur="1" fill="hold">
                                          <p:stCondLst>
                                            <p:cond delay="0"/>
                                          </p:stCondLst>
                                        </p:cTn>
                                        <p:tgtEl>
                                          <p:spTgt spid="46"/>
                                        </p:tgtEl>
                                        <p:attrNameLst>
                                          <p:attrName>style.visibility</p:attrName>
                                        </p:attrNameLst>
                                      </p:cBhvr>
                                      <p:to>
                                        <p:strVal val="visible"/>
                                      </p:to>
                                    </p:set>
                                    <p:anim calcmode="lin" valueType="num">
                                      <p:cBhvr additive="base">
                                        <p:cTn id="119" dur="500" fill="hold"/>
                                        <p:tgtEl>
                                          <p:spTgt spid="46"/>
                                        </p:tgtEl>
                                        <p:attrNameLst>
                                          <p:attrName>ppt_x</p:attrName>
                                        </p:attrNameLst>
                                      </p:cBhvr>
                                      <p:tavLst>
                                        <p:tav tm="0">
                                          <p:val>
                                            <p:strVal val="#ppt_x"/>
                                          </p:val>
                                        </p:tav>
                                        <p:tav tm="100000">
                                          <p:val>
                                            <p:strVal val="#ppt_x"/>
                                          </p:val>
                                        </p:tav>
                                      </p:tavLst>
                                    </p:anim>
                                    <p:anim calcmode="lin" valueType="num">
                                      <p:cBhvr additive="base">
                                        <p:cTn id="120" dur="500" fill="hold"/>
                                        <p:tgtEl>
                                          <p:spTgt spid="46"/>
                                        </p:tgtEl>
                                        <p:attrNameLst>
                                          <p:attrName>ppt_y</p:attrName>
                                        </p:attrNameLst>
                                      </p:cBhvr>
                                      <p:tavLst>
                                        <p:tav tm="0">
                                          <p:val>
                                            <p:strVal val="1+#ppt_h/2"/>
                                          </p:val>
                                        </p:tav>
                                        <p:tav tm="100000">
                                          <p:val>
                                            <p:strVal val="#ppt_y"/>
                                          </p:val>
                                        </p:tav>
                                      </p:tavLst>
                                    </p:anim>
                                  </p:childTnLst>
                                </p:cTn>
                              </p:par>
                              <p:par>
                                <p:cTn id="121" presetID="2" presetClass="entr" presetSubtype="4" fill="hold" nodeType="withEffect">
                                  <p:stCondLst>
                                    <p:cond delay="0"/>
                                  </p:stCondLst>
                                  <p:childTnLst>
                                    <p:set>
                                      <p:cBhvr>
                                        <p:cTn id="122" dur="1" fill="hold">
                                          <p:stCondLst>
                                            <p:cond delay="0"/>
                                          </p:stCondLst>
                                        </p:cTn>
                                        <p:tgtEl>
                                          <p:spTgt spid="45"/>
                                        </p:tgtEl>
                                        <p:attrNameLst>
                                          <p:attrName>style.visibility</p:attrName>
                                        </p:attrNameLst>
                                      </p:cBhvr>
                                      <p:to>
                                        <p:strVal val="visible"/>
                                      </p:to>
                                    </p:set>
                                    <p:anim calcmode="lin" valueType="num">
                                      <p:cBhvr additive="base">
                                        <p:cTn id="123" dur="500" fill="hold"/>
                                        <p:tgtEl>
                                          <p:spTgt spid="45"/>
                                        </p:tgtEl>
                                        <p:attrNameLst>
                                          <p:attrName>ppt_x</p:attrName>
                                        </p:attrNameLst>
                                      </p:cBhvr>
                                      <p:tavLst>
                                        <p:tav tm="0">
                                          <p:val>
                                            <p:strVal val="#ppt_x"/>
                                          </p:val>
                                        </p:tav>
                                        <p:tav tm="100000">
                                          <p:val>
                                            <p:strVal val="#ppt_x"/>
                                          </p:val>
                                        </p:tav>
                                      </p:tavLst>
                                    </p:anim>
                                    <p:anim calcmode="lin" valueType="num">
                                      <p:cBhvr additive="base">
                                        <p:cTn id="12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2" presetClass="entr" presetSubtype="4" fill="hold" nodeType="clickEffect">
                                  <p:stCondLst>
                                    <p:cond delay="0"/>
                                  </p:stCondLst>
                                  <p:childTnLst>
                                    <p:set>
                                      <p:cBhvr>
                                        <p:cTn id="128" dur="1" fill="hold">
                                          <p:stCondLst>
                                            <p:cond delay="0"/>
                                          </p:stCondLst>
                                        </p:cTn>
                                        <p:tgtEl>
                                          <p:spTgt spid="51"/>
                                        </p:tgtEl>
                                        <p:attrNameLst>
                                          <p:attrName>style.visibility</p:attrName>
                                        </p:attrNameLst>
                                      </p:cBhvr>
                                      <p:to>
                                        <p:strVal val="visible"/>
                                      </p:to>
                                    </p:set>
                                    <p:anim calcmode="lin" valueType="num">
                                      <p:cBhvr additive="base">
                                        <p:cTn id="129" dur="500" fill="hold"/>
                                        <p:tgtEl>
                                          <p:spTgt spid="51"/>
                                        </p:tgtEl>
                                        <p:attrNameLst>
                                          <p:attrName>ppt_x</p:attrName>
                                        </p:attrNameLst>
                                      </p:cBhvr>
                                      <p:tavLst>
                                        <p:tav tm="0">
                                          <p:val>
                                            <p:strVal val="#ppt_x"/>
                                          </p:val>
                                        </p:tav>
                                        <p:tav tm="100000">
                                          <p:val>
                                            <p:strVal val="#ppt_x"/>
                                          </p:val>
                                        </p:tav>
                                      </p:tavLst>
                                    </p:anim>
                                    <p:anim calcmode="lin" valueType="num">
                                      <p:cBhvr additive="base">
                                        <p:cTn id="130" dur="500" fill="hold"/>
                                        <p:tgtEl>
                                          <p:spTgt spid="51"/>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0"/>
                                  </p:stCondLst>
                                  <p:childTnLst>
                                    <p:set>
                                      <p:cBhvr>
                                        <p:cTn id="132" dur="1" fill="hold">
                                          <p:stCondLst>
                                            <p:cond delay="0"/>
                                          </p:stCondLst>
                                        </p:cTn>
                                        <p:tgtEl>
                                          <p:spTgt spid="50"/>
                                        </p:tgtEl>
                                        <p:attrNameLst>
                                          <p:attrName>style.visibility</p:attrName>
                                        </p:attrNameLst>
                                      </p:cBhvr>
                                      <p:to>
                                        <p:strVal val="visible"/>
                                      </p:to>
                                    </p:set>
                                    <p:anim calcmode="lin" valueType="num">
                                      <p:cBhvr additive="base">
                                        <p:cTn id="133" dur="500" fill="hold"/>
                                        <p:tgtEl>
                                          <p:spTgt spid="50"/>
                                        </p:tgtEl>
                                        <p:attrNameLst>
                                          <p:attrName>ppt_x</p:attrName>
                                        </p:attrNameLst>
                                      </p:cBhvr>
                                      <p:tavLst>
                                        <p:tav tm="0">
                                          <p:val>
                                            <p:strVal val="#ppt_x"/>
                                          </p:val>
                                        </p:tav>
                                        <p:tav tm="100000">
                                          <p:val>
                                            <p:strVal val="#ppt_x"/>
                                          </p:val>
                                        </p:tav>
                                      </p:tavLst>
                                    </p:anim>
                                    <p:anim calcmode="lin" valueType="num">
                                      <p:cBhvr additive="base">
                                        <p:cTn id="134"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37"/>
                                        </p:tgtEl>
                                        <p:attrNameLst>
                                          <p:attrName>style.visibility</p:attrName>
                                        </p:attrNameLst>
                                      </p:cBhvr>
                                      <p:to>
                                        <p:strVal val="visible"/>
                                      </p:to>
                                    </p:set>
                                    <p:anim calcmode="lin" valueType="num">
                                      <p:cBhvr additive="base">
                                        <p:cTn id="139" dur="500" fill="hold"/>
                                        <p:tgtEl>
                                          <p:spTgt spid="37"/>
                                        </p:tgtEl>
                                        <p:attrNameLst>
                                          <p:attrName>ppt_x</p:attrName>
                                        </p:attrNameLst>
                                      </p:cBhvr>
                                      <p:tavLst>
                                        <p:tav tm="0">
                                          <p:val>
                                            <p:strVal val="#ppt_x"/>
                                          </p:val>
                                        </p:tav>
                                        <p:tav tm="100000">
                                          <p:val>
                                            <p:strVal val="#ppt_x"/>
                                          </p:val>
                                        </p:tav>
                                      </p:tavLst>
                                    </p:anim>
                                    <p:anim calcmode="lin" valueType="num">
                                      <p:cBhvr additive="base">
                                        <p:cTn id="140" dur="500" fill="hold"/>
                                        <p:tgtEl>
                                          <p:spTgt spid="37"/>
                                        </p:tgtEl>
                                        <p:attrNameLst>
                                          <p:attrName>ppt_y</p:attrName>
                                        </p:attrNameLst>
                                      </p:cBhvr>
                                      <p:tavLst>
                                        <p:tav tm="0">
                                          <p:val>
                                            <p:strVal val="1+#ppt_h/2"/>
                                          </p:val>
                                        </p:tav>
                                        <p:tav tm="100000">
                                          <p:val>
                                            <p:strVal val="#ppt_y"/>
                                          </p:val>
                                        </p:tav>
                                      </p:tavLst>
                                    </p:anim>
                                  </p:childTnLst>
                                </p:cTn>
                              </p:par>
                              <p:par>
                                <p:cTn id="141" presetID="2" presetClass="entr" presetSubtype="4" fill="hold" grpId="0" nodeType="withEffect">
                                  <p:stCondLst>
                                    <p:cond delay="0"/>
                                  </p:stCondLst>
                                  <p:childTnLst>
                                    <p:set>
                                      <p:cBhvr>
                                        <p:cTn id="142" dur="1" fill="hold">
                                          <p:stCondLst>
                                            <p:cond delay="0"/>
                                          </p:stCondLst>
                                        </p:cTn>
                                        <p:tgtEl>
                                          <p:spTgt spid="36"/>
                                        </p:tgtEl>
                                        <p:attrNameLst>
                                          <p:attrName>style.visibility</p:attrName>
                                        </p:attrNameLst>
                                      </p:cBhvr>
                                      <p:to>
                                        <p:strVal val="visible"/>
                                      </p:to>
                                    </p:set>
                                    <p:anim calcmode="lin" valueType="num">
                                      <p:cBhvr additive="base">
                                        <p:cTn id="143" dur="500" fill="hold"/>
                                        <p:tgtEl>
                                          <p:spTgt spid="36"/>
                                        </p:tgtEl>
                                        <p:attrNameLst>
                                          <p:attrName>ppt_x</p:attrName>
                                        </p:attrNameLst>
                                      </p:cBhvr>
                                      <p:tavLst>
                                        <p:tav tm="0">
                                          <p:val>
                                            <p:strVal val="#ppt_x"/>
                                          </p:val>
                                        </p:tav>
                                        <p:tav tm="100000">
                                          <p:val>
                                            <p:strVal val="#ppt_x"/>
                                          </p:val>
                                        </p:tav>
                                      </p:tavLst>
                                    </p:anim>
                                    <p:anim calcmode="lin" valueType="num">
                                      <p:cBhvr additive="base">
                                        <p:cTn id="14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2" grpId="0"/>
      <p:bldP spid="23" grpId="0" animBg="1"/>
      <p:bldP spid="25" grpId="0"/>
      <p:bldP spid="31" grpId="0"/>
      <p:bldP spid="20" grpId="0" animBg="1"/>
      <p:bldP spid="27" grpId="0"/>
      <p:bldP spid="28" grpId="0"/>
      <p:bldP spid="29" grpId="0" animBg="1"/>
      <p:bldP spid="62" grpId="0"/>
      <p:bldP spid="42" grpId="0" animBg="1"/>
      <p:bldP spid="44" grpId="0"/>
      <p:bldP spid="46" grpId="0"/>
      <p:bldP spid="47" grpId="0" animBg="1"/>
      <p:bldP spid="48" grpId="0" animBg="1"/>
      <p:bldP spid="50" grpId="0"/>
      <p:bldP spid="35" grpId="0"/>
      <p:bldP spid="36" grpId="0" animBg="1"/>
      <p:bldP spid="3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Armor </a:t>
            </a:r>
            <a:r>
              <a:rPr lang="en-US" dirty="0" smtClean="0"/>
              <a:t>Lock, </a:t>
            </a:r>
            <a:r>
              <a:rPr lang="en-US" dirty="0"/>
              <a:t>v3 – one last tweak</a:t>
            </a:r>
          </a:p>
        </p:txBody>
      </p:sp>
      <p:sp>
        <p:nvSpPr>
          <p:cNvPr id="7" name="Rectangle 6"/>
          <p:cNvSpPr/>
          <p:nvPr/>
        </p:nvSpPr>
        <p:spPr>
          <a:xfrm>
            <a:off x="1721450" y="1253452"/>
            <a:ext cx="2157712"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Client</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8" name="Rectangle 7"/>
          <p:cNvSpPr/>
          <p:nvPr/>
        </p:nvSpPr>
        <p:spPr>
          <a:xfrm>
            <a:off x="5237367" y="1253452"/>
            <a:ext cx="2078672"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Host</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cxnSp>
        <p:nvCxnSpPr>
          <p:cNvPr id="13" name="Straight Connector 12"/>
          <p:cNvCxnSpPr>
            <a:stCxn id="8" idx="2"/>
          </p:cNvCxnSpPr>
          <p:nvPr/>
        </p:nvCxnSpPr>
        <p:spPr>
          <a:xfrm>
            <a:off x="6276703" y="1756664"/>
            <a:ext cx="0" cy="2936995"/>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20" idx="4"/>
          </p:cNvCxnSpPr>
          <p:nvPr/>
        </p:nvCxnSpPr>
        <p:spPr>
          <a:xfrm>
            <a:off x="2800306" y="2072339"/>
            <a:ext cx="3469256" cy="317572"/>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rot="305681">
            <a:off x="3247012" y="1960625"/>
            <a:ext cx="2704010" cy="307777"/>
          </a:xfrm>
          <a:prstGeom prst="rect">
            <a:avLst/>
          </a:prstGeom>
          <a:noFill/>
        </p:spPr>
        <p:txBody>
          <a:bodyPr wrap="square" rtlCol="0">
            <a:spAutoFit/>
          </a:bodyPr>
          <a:lstStyle/>
          <a:p>
            <a:pPr algn="ctr"/>
            <a:r>
              <a:rPr lang="en-US" sz="1400" dirty="0" smtClean="0"/>
              <a:t>I’ve activated my armor lock</a:t>
            </a:r>
            <a:endParaRPr lang="en-US" sz="1400" dirty="0"/>
          </a:p>
        </p:txBody>
      </p:sp>
      <p:sp>
        <p:nvSpPr>
          <p:cNvPr id="19" name="Oval 18"/>
          <p:cNvSpPr/>
          <p:nvPr/>
        </p:nvSpPr>
        <p:spPr>
          <a:xfrm>
            <a:off x="6189257" y="2433490"/>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a:stCxn id="19" idx="6"/>
          </p:cNvCxnSpPr>
          <p:nvPr/>
        </p:nvCxnSpPr>
        <p:spPr>
          <a:xfrm>
            <a:off x="6378125" y="2524930"/>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609558" y="2315305"/>
            <a:ext cx="1879600" cy="307777"/>
          </a:xfrm>
          <a:prstGeom prst="rect">
            <a:avLst/>
          </a:prstGeom>
          <a:noFill/>
        </p:spPr>
        <p:txBody>
          <a:bodyPr wrap="square" rtlCol="0">
            <a:spAutoFit/>
          </a:bodyPr>
          <a:lstStyle/>
          <a:p>
            <a:r>
              <a:rPr lang="en-US" sz="1400" dirty="0" smtClean="0"/>
              <a:t>Intro animation begins</a:t>
            </a:r>
            <a:endParaRPr lang="en-US" sz="1400" dirty="0"/>
          </a:p>
        </p:txBody>
      </p:sp>
      <p:sp>
        <p:nvSpPr>
          <p:cNvPr id="23" name="Oval 22"/>
          <p:cNvSpPr/>
          <p:nvPr/>
        </p:nvSpPr>
        <p:spPr>
          <a:xfrm>
            <a:off x="6182040" y="2741267"/>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p:cNvCxnSpPr/>
          <p:nvPr/>
        </p:nvCxnSpPr>
        <p:spPr>
          <a:xfrm>
            <a:off x="6378125" y="2832707"/>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623687" y="2695284"/>
            <a:ext cx="2018343" cy="307777"/>
          </a:xfrm>
          <a:prstGeom prst="rect">
            <a:avLst/>
          </a:prstGeom>
          <a:noFill/>
        </p:spPr>
        <p:txBody>
          <a:bodyPr wrap="square" rtlCol="0">
            <a:spAutoFit/>
          </a:bodyPr>
          <a:lstStyle/>
          <a:p>
            <a:r>
              <a:rPr lang="en-US" sz="1400" dirty="0" smtClean="0"/>
              <a:t>Invulnerability begins</a:t>
            </a:r>
            <a:endParaRPr lang="en-US" sz="1400" dirty="0"/>
          </a:p>
        </p:txBody>
      </p:sp>
      <p:cxnSp>
        <p:nvCxnSpPr>
          <p:cNvPr id="30" name="Elbow Connector 29"/>
          <p:cNvCxnSpPr>
            <a:stCxn id="19" idx="2"/>
            <a:endCxn id="23" idx="2"/>
          </p:cNvCxnSpPr>
          <p:nvPr/>
        </p:nvCxnSpPr>
        <p:spPr>
          <a:xfrm rot="10800000" flipV="1">
            <a:off x="6182041" y="2524929"/>
            <a:ext cx="7217" cy="307777"/>
          </a:xfrm>
          <a:prstGeom prst="bentConnector3">
            <a:avLst>
              <a:gd name="adj1" fmla="val 3267521"/>
            </a:avLst>
          </a:prstGeom>
          <a:ln w="19050" cmpd="sng">
            <a:prstDash val="sysDot"/>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4302470" y="2524930"/>
            <a:ext cx="1657245" cy="307777"/>
          </a:xfrm>
          <a:prstGeom prst="rect">
            <a:avLst/>
          </a:prstGeom>
          <a:noFill/>
        </p:spPr>
        <p:txBody>
          <a:bodyPr wrap="square" rtlCol="0">
            <a:spAutoFit/>
          </a:bodyPr>
          <a:lstStyle/>
          <a:p>
            <a:pPr algn="r"/>
            <a:r>
              <a:rPr lang="en-US" sz="1400" dirty="0" smtClean="0"/>
              <a:t>(3-RTT) frame delay</a:t>
            </a:r>
            <a:endParaRPr lang="en-US" sz="1400" dirty="0"/>
          </a:p>
        </p:txBody>
      </p:sp>
      <p:cxnSp>
        <p:nvCxnSpPr>
          <p:cNvPr id="33" name="Straight Connector 32"/>
          <p:cNvCxnSpPr>
            <a:stCxn id="7" idx="2"/>
          </p:cNvCxnSpPr>
          <p:nvPr/>
        </p:nvCxnSpPr>
        <p:spPr>
          <a:xfrm>
            <a:off x="2800306" y="1756664"/>
            <a:ext cx="0" cy="2936995"/>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2705872" y="1889459"/>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p:cNvCxnSpPr/>
          <p:nvPr/>
        </p:nvCxnSpPr>
        <p:spPr>
          <a:xfrm>
            <a:off x="2460310" y="1996865"/>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82773" y="1822655"/>
            <a:ext cx="2077538" cy="523220"/>
          </a:xfrm>
          <a:prstGeom prst="rect">
            <a:avLst/>
          </a:prstGeom>
          <a:noFill/>
        </p:spPr>
        <p:txBody>
          <a:bodyPr wrap="square" rtlCol="0">
            <a:spAutoFit/>
          </a:bodyPr>
          <a:lstStyle/>
          <a:p>
            <a:pPr algn="r"/>
            <a:r>
              <a:rPr lang="en-US" sz="1400" dirty="0" smtClean="0"/>
              <a:t>Button press, intro animation begins</a:t>
            </a:r>
            <a:endParaRPr lang="en-US" sz="1400" dirty="0"/>
          </a:p>
        </p:txBody>
      </p:sp>
      <p:sp>
        <p:nvSpPr>
          <p:cNvPr id="28" name="TextBox 27"/>
          <p:cNvSpPr txBox="1"/>
          <p:nvPr/>
        </p:nvSpPr>
        <p:spPr>
          <a:xfrm>
            <a:off x="395472" y="2690803"/>
            <a:ext cx="2077538" cy="523220"/>
          </a:xfrm>
          <a:prstGeom prst="rect">
            <a:avLst/>
          </a:prstGeom>
          <a:noFill/>
        </p:spPr>
        <p:txBody>
          <a:bodyPr wrap="square" rtlCol="0">
            <a:spAutoFit/>
          </a:bodyPr>
          <a:lstStyle/>
          <a:p>
            <a:pPr algn="r"/>
            <a:r>
              <a:rPr lang="en-US" sz="1400" dirty="0" smtClean="0"/>
              <a:t>Intro animation completes, no shield yet</a:t>
            </a:r>
            <a:endParaRPr lang="en-US" sz="1400" dirty="0"/>
          </a:p>
        </p:txBody>
      </p:sp>
      <p:sp>
        <p:nvSpPr>
          <p:cNvPr id="29" name="Oval 28"/>
          <p:cNvSpPr/>
          <p:nvPr/>
        </p:nvSpPr>
        <p:spPr>
          <a:xfrm>
            <a:off x="2705872" y="2968695"/>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Elbow Connector 40"/>
          <p:cNvCxnSpPr>
            <a:stCxn id="20" idx="6"/>
            <a:endCxn id="29" idx="6"/>
          </p:cNvCxnSpPr>
          <p:nvPr/>
        </p:nvCxnSpPr>
        <p:spPr>
          <a:xfrm>
            <a:off x="2894740" y="1980899"/>
            <a:ext cx="12700" cy="1079236"/>
          </a:xfrm>
          <a:prstGeom prst="bentConnector3">
            <a:avLst>
              <a:gd name="adj1" fmla="val 1800000"/>
            </a:avLst>
          </a:prstGeom>
          <a:ln w="19050" cmpd="sng">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460311" y="3058295"/>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3101526" y="2261483"/>
            <a:ext cx="875051" cy="523220"/>
          </a:xfrm>
          <a:prstGeom prst="rect">
            <a:avLst/>
          </a:prstGeom>
          <a:noFill/>
        </p:spPr>
        <p:txBody>
          <a:bodyPr wrap="square" rtlCol="0">
            <a:spAutoFit/>
          </a:bodyPr>
          <a:lstStyle/>
          <a:p>
            <a:r>
              <a:rPr lang="en-US" sz="1400" dirty="0" smtClean="0"/>
              <a:t>3 frame delay</a:t>
            </a:r>
            <a:endParaRPr lang="en-US" sz="1400" dirty="0"/>
          </a:p>
        </p:txBody>
      </p:sp>
      <p:cxnSp>
        <p:nvCxnSpPr>
          <p:cNvPr id="43" name="Straight Connector 42"/>
          <p:cNvCxnSpPr/>
          <p:nvPr/>
        </p:nvCxnSpPr>
        <p:spPr>
          <a:xfrm>
            <a:off x="6393615" y="3611332"/>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6639177" y="3453334"/>
            <a:ext cx="1879600" cy="307777"/>
          </a:xfrm>
          <a:prstGeom prst="rect">
            <a:avLst/>
          </a:prstGeom>
          <a:noFill/>
        </p:spPr>
        <p:txBody>
          <a:bodyPr wrap="square" rtlCol="0">
            <a:spAutoFit/>
          </a:bodyPr>
          <a:lstStyle/>
          <a:p>
            <a:r>
              <a:rPr lang="en-US" sz="1400" dirty="0" smtClean="0"/>
              <a:t>Grenade explodes</a:t>
            </a:r>
            <a:endParaRPr lang="en-US" sz="1400" dirty="0"/>
          </a:p>
        </p:txBody>
      </p:sp>
      <p:cxnSp>
        <p:nvCxnSpPr>
          <p:cNvPr id="45" name="Straight Arrow Connector 44"/>
          <p:cNvCxnSpPr/>
          <p:nvPr/>
        </p:nvCxnSpPr>
        <p:spPr>
          <a:xfrm flipH="1">
            <a:off x="2907440" y="3607223"/>
            <a:ext cx="3375128" cy="311716"/>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rot="21248591">
            <a:off x="3171958" y="3730958"/>
            <a:ext cx="2825056" cy="307777"/>
          </a:xfrm>
          <a:prstGeom prst="rect">
            <a:avLst/>
          </a:prstGeom>
          <a:noFill/>
        </p:spPr>
        <p:txBody>
          <a:bodyPr wrap="square" rtlCol="0">
            <a:spAutoFit/>
          </a:bodyPr>
          <a:lstStyle/>
          <a:p>
            <a:pPr algn="ctr"/>
            <a:r>
              <a:rPr lang="en-US" sz="1400" dirty="0" smtClean="0"/>
              <a:t>Grenade exploded, but you’re fine</a:t>
            </a:r>
            <a:endParaRPr lang="en-US" sz="1400" dirty="0"/>
          </a:p>
        </p:txBody>
      </p:sp>
      <p:sp>
        <p:nvSpPr>
          <p:cNvPr id="47" name="Rectangle 46"/>
          <p:cNvSpPr/>
          <p:nvPr/>
        </p:nvSpPr>
        <p:spPr>
          <a:xfrm>
            <a:off x="6182268" y="2903603"/>
            <a:ext cx="188870" cy="830757"/>
          </a:xfrm>
          <a:prstGeom prst="rect">
            <a:avLst/>
          </a:prstGeom>
          <a:gradFill>
            <a:gsLst>
              <a:gs pos="0">
                <a:srgbClr val="19B000"/>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2712543" y="3163787"/>
            <a:ext cx="194897" cy="828865"/>
          </a:xfrm>
          <a:prstGeom prst="rect">
            <a:avLst/>
          </a:prstGeom>
          <a:gradFill>
            <a:gsLst>
              <a:gs pos="0">
                <a:srgbClr val="19B000"/>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p:cNvCxnSpPr>
            <a:stCxn id="47" idx="0"/>
          </p:cNvCxnSpPr>
          <p:nvPr/>
        </p:nvCxnSpPr>
        <p:spPr>
          <a:xfrm flipH="1">
            <a:off x="2907440" y="2903603"/>
            <a:ext cx="3369263" cy="260184"/>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rot="21383437">
            <a:off x="3187606" y="2999706"/>
            <a:ext cx="2825056" cy="523220"/>
          </a:xfrm>
          <a:prstGeom prst="rect">
            <a:avLst/>
          </a:prstGeom>
          <a:noFill/>
        </p:spPr>
        <p:txBody>
          <a:bodyPr wrap="square" rtlCol="0">
            <a:spAutoFit/>
          </a:bodyPr>
          <a:lstStyle/>
          <a:p>
            <a:pPr algn="ctr"/>
            <a:r>
              <a:rPr lang="en-US" sz="1400" dirty="0" smtClean="0"/>
              <a:t>You’re invulnerable now, turn on the shield </a:t>
            </a:r>
            <a:r>
              <a:rPr lang="en-US" sz="1400" dirty="0" err="1" smtClean="0"/>
              <a:t>fx</a:t>
            </a:r>
            <a:endParaRPr lang="en-US" sz="1400" dirty="0"/>
          </a:p>
        </p:txBody>
      </p:sp>
      <p:sp>
        <p:nvSpPr>
          <p:cNvPr id="42" name="Oval 41"/>
          <p:cNvSpPr/>
          <p:nvPr/>
        </p:nvSpPr>
        <p:spPr>
          <a:xfrm>
            <a:off x="6175128" y="3519892"/>
            <a:ext cx="188868" cy="18288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6175128" y="3209308"/>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Connector 52"/>
          <p:cNvCxnSpPr/>
          <p:nvPr/>
        </p:nvCxnSpPr>
        <p:spPr>
          <a:xfrm>
            <a:off x="6378125" y="3300748"/>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6639177" y="3139371"/>
            <a:ext cx="2018343" cy="307777"/>
          </a:xfrm>
          <a:prstGeom prst="rect">
            <a:avLst/>
          </a:prstGeom>
          <a:noFill/>
        </p:spPr>
        <p:txBody>
          <a:bodyPr wrap="square" rtlCol="0">
            <a:spAutoFit/>
          </a:bodyPr>
          <a:lstStyle/>
          <a:p>
            <a:r>
              <a:rPr lang="en-US" sz="1400" dirty="0" smtClean="0"/>
              <a:t>Intro animation ends</a:t>
            </a:r>
            <a:endParaRPr lang="en-US" sz="1400" dirty="0"/>
          </a:p>
        </p:txBody>
      </p:sp>
      <p:cxnSp>
        <p:nvCxnSpPr>
          <p:cNvPr id="37" name="Straight Connector 36"/>
          <p:cNvCxnSpPr/>
          <p:nvPr/>
        </p:nvCxnSpPr>
        <p:spPr>
          <a:xfrm>
            <a:off x="2523165" y="4329812"/>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45627" y="3924218"/>
            <a:ext cx="2077538" cy="769441"/>
          </a:xfrm>
          <a:prstGeom prst="rect">
            <a:avLst/>
          </a:prstGeom>
          <a:noFill/>
        </p:spPr>
        <p:txBody>
          <a:bodyPr wrap="square" rtlCol="0">
            <a:spAutoFit/>
          </a:bodyPr>
          <a:lstStyle/>
          <a:p>
            <a:pPr algn="r"/>
            <a:r>
              <a:rPr lang="en-US" sz="4400" dirty="0" smtClean="0"/>
              <a:t>:-)</a:t>
            </a:r>
            <a:endParaRPr lang="en-US" sz="1400" dirty="0"/>
          </a:p>
        </p:txBody>
      </p:sp>
    </p:spTree>
    <p:extLst>
      <p:ext uri="{BB962C8B-B14F-4D97-AF65-F5344CB8AC3E}">
        <p14:creationId xmlns:p14="http://schemas.microsoft.com/office/powerpoint/2010/main" val="263184428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ppt_x"/>
                                          </p:val>
                                        </p:tav>
                                        <p:tav tm="100000">
                                          <p:val>
                                            <p:strVal val="#ppt_x"/>
                                          </p:val>
                                        </p:tav>
                                      </p:tavLst>
                                    </p:anim>
                                    <p:anim calcmode="lin" valueType="num">
                                      <p:cBhvr additive="base">
                                        <p:cTn id="12" dur="500" fill="hold"/>
                                        <p:tgtEl>
                                          <p:spTgt spid="6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ppt_x"/>
                                          </p:val>
                                        </p:tav>
                                        <p:tav tm="100000">
                                          <p:val>
                                            <p:strVal val="#ppt_x"/>
                                          </p:val>
                                        </p:tav>
                                      </p:tavLst>
                                    </p:anim>
                                    <p:anim calcmode="lin" valueType="num">
                                      <p:cBhvr additive="base">
                                        <p:cTn id="36"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ppt_x"/>
                                          </p:val>
                                        </p:tav>
                                        <p:tav tm="100000">
                                          <p:val>
                                            <p:strVal val="#ppt_x"/>
                                          </p:val>
                                        </p:tav>
                                      </p:tavLst>
                                    </p:anim>
                                    <p:anim calcmode="lin" valueType="num">
                                      <p:cBhvr additive="base">
                                        <p:cTn id="5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ppt_x"/>
                                          </p:val>
                                        </p:tav>
                                        <p:tav tm="100000">
                                          <p:val>
                                            <p:strVal val="#ppt_x"/>
                                          </p:val>
                                        </p:tav>
                                      </p:tavLst>
                                    </p:anim>
                                    <p:anim calcmode="lin" valueType="num">
                                      <p:cBhvr additive="base">
                                        <p:cTn id="64" dur="500" fill="hold"/>
                                        <p:tgtEl>
                                          <p:spTgt spid="3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fill="hold"/>
                                        <p:tgtEl>
                                          <p:spTgt spid="31"/>
                                        </p:tgtEl>
                                        <p:attrNameLst>
                                          <p:attrName>ppt_x</p:attrName>
                                        </p:attrNameLst>
                                      </p:cBhvr>
                                      <p:tavLst>
                                        <p:tav tm="0">
                                          <p:val>
                                            <p:strVal val="#ppt_x"/>
                                          </p:val>
                                        </p:tav>
                                        <p:tav tm="100000">
                                          <p:val>
                                            <p:strVal val="#ppt_x"/>
                                          </p:val>
                                        </p:tav>
                                      </p:tavLst>
                                    </p:anim>
                                    <p:anim calcmode="lin" valueType="num">
                                      <p:cBhvr additive="base">
                                        <p:cTn id="68" dur="500" fill="hold"/>
                                        <p:tgtEl>
                                          <p:spTgt spid="3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500" fill="hold"/>
                                        <p:tgtEl>
                                          <p:spTgt spid="23"/>
                                        </p:tgtEl>
                                        <p:attrNameLst>
                                          <p:attrName>ppt_x</p:attrName>
                                        </p:attrNameLst>
                                      </p:cBhvr>
                                      <p:tavLst>
                                        <p:tav tm="0">
                                          <p:val>
                                            <p:strVal val="#ppt_x"/>
                                          </p:val>
                                        </p:tav>
                                        <p:tav tm="100000">
                                          <p:val>
                                            <p:strVal val="#ppt_x"/>
                                          </p:val>
                                        </p:tav>
                                      </p:tavLst>
                                    </p:anim>
                                    <p:anim calcmode="lin" valueType="num">
                                      <p:cBhvr additive="base">
                                        <p:cTn id="72" dur="500" fill="hold"/>
                                        <p:tgtEl>
                                          <p:spTgt spid="23"/>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500" fill="hold"/>
                                        <p:tgtEl>
                                          <p:spTgt spid="24"/>
                                        </p:tgtEl>
                                        <p:attrNameLst>
                                          <p:attrName>ppt_x</p:attrName>
                                        </p:attrNameLst>
                                      </p:cBhvr>
                                      <p:tavLst>
                                        <p:tav tm="0">
                                          <p:val>
                                            <p:strVal val="#ppt_x"/>
                                          </p:val>
                                        </p:tav>
                                        <p:tav tm="100000">
                                          <p:val>
                                            <p:strVal val="#ppt_x"/>
                                          </p:val>
                                        </p:tav>
                                      </p:tavLst>
                                    </p:anim>
                                    <p:anim calcmode="lin" valueType="num">
                                      <p:cBhvr additive="base">
                                        <p:cTn id="76" dur="500" fill="hold"/>
                                        <p:tgtEl>
                                          <p:spTgt spid="2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fill="hold"/>
                                        <p:tgtEl>
                                          <p:spTgt spid="25"/>
                                        </p:tgtEl>
                                        <p:attrNameLst>
                                          <p:attrName>ppt_x</p:attrName>
                                        </p:attrNameLst>
                                      </p:cBhvr>
                                      <p:tavLst>
                                        <p:tav tm="0">
                                          <p:val>
                                            <p:strVal val="#ppt_x"/>
                                          </p:val>
                                        </p:tav>
                                        <p:tav tm="100000">
                                          <p:val>
                                            <p:strVal val="#ppt_x"/>
                                          </p:val>
                                        </p:tav>
                                      </p:tavLst>
                                    </p:anim>
                                    <p:anim calcmode="lin" valueType="num">
                                      <p:cBhvr additive="base">
                                        <p:cTn id="8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500" fill="hold"/>
                                        <p:tgtEl>
                                          <p:spTgt spid="47"/>
                                        </p:tgtEl>
                                        <p:attrNameLst>
                                          <p:attrName>ppt_x</p:attrName>
                                        </p:attrNameLst>
                                      </p:cBhvr>
                                      <p:tavLst>
                                        <p:tav tm="0">
                                          <p:val>
                                            <p:strVal val="#ppt_x"/>
                                          </p:val>
                                        </p:tav>
                                        <p:tav tm="100000">
                                          <p:val>
                                            <p:strVal val="#ppt_x"/>
                                          </p:val>
                                        </p:tav>
                                      </p:tavLst>
                                    </p:anim>
                                    <p:anim calcmode="lin" valueType="num">
                                      <p:cBhvr additive="base">
                                        <p:cTn id="86" dur="500" fill="hold"/>
                                        <p:tgtEl>
                                          <p:spTgt spid="47"/>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additive="base">
                                        <p:cTn id="89" dur="500" fill="hold"/>
                                        <p:tgtEl>
                                          <p:spTgt spid="35"/>
                                        </p:tgtEl>
                                        <p:attrNameLst>
                                          <p:attrName>ppt_x</p:attrName>
                                        </p:attrNameLst>
                                      </p:cBhvr>
                                      <p:tavLst>
                                        <p:tav tm="0">
                                          <p:val>
                                            <p:strVal val="#ppt_x"/>
                                          </p:val>
                                        </p:tav>
                                        <p:tav tm="100000">
                                          <p:val>
                                            <p:strVal val="#ppt_x"/>
                                          </p:val>
                                        </p:tav>
                                      </p:tavLst>
                                    </p:anim>
                                    <p:anim calcmode="lin" valueType="num">
                                      <p:cBhvr additive="base">
                                        <p:cTn id="90" dur="500" fill="hold"/>
                                        <p:tgtEl>
                                          <p:spTgt spid="35"/>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additive="base">
                                        <p:cTn id="93" dur="500" fill="hold"/>
                                        <p:tgtEl>
                                          <p:spTgt spid="34"/>
                                        </p:tgtEl>
                                        <p:attrNameLst>
                                          <p:attrName>ppt_x</p:attrName>
                                        </p:attrNameLst>
                                      </p:cBhvr>
                                      <p:tavLst>
                                        <p:tav tm="0">
                                          <p:val>
                                            <p:strVal val="#ppt_x"/>
                                          </p:val>
                                        </p:tav>
                                        <p:tav tm="100000">
                                          <p:val>
                                            <p:strVal val="#ppt_x"/>
                                          </p:val>
                                        </p:tav>
                                      </p:tavLst>
                                    </p:anim>
                                    <p:anim calcmode="lin" valueType="num">
                                      <p:cBhvr additive="base">
                                        <p:cTn id="94" dur="500" fill="hold"/>
                                        <p:tgtEl>
                                          <p:spTgt spid="34"/>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48"/>
                                        </p:tgtEl>
                                        <p:attrNameLst>
                                          <p:attrName>style.visibility</p:attrName>
                                        </p:attrNameLst>
                                      </p:cBhvr>
                                      <p:to>
                                        <p:strVal val="visible"/>
                                      </p:to>
                                    </p:set>
                                    <p:anim calcmode="lin" valueType="num">
                                      <p:cBhvr additive="base">
                                        <p:cTn id="97" dur="500" fill="hold"/>
                                        <p:tgtEl>
                                          <p:spTgt spid="48"/>
                                        </p:tgtEl>
                                        <p:attrNameLst>
                                          <p:attrName>ppt_x</p:attrName>
                                        </p:attrNameLst>
                                      </p:cBhvr>
                                      <p:tavLst>
                                        <p:tav tm="0">
                                          <p:val>
                                            <p:strVal val="#ppt_x"/>
                                          </p:val>
                                        </p:tav>
                                        <p:tav tm="100000">
                                          <p:val>
                                            <p:strVal val="#ppt_x"/>
                                          </p:val>
                                        </p:tav>
                                      </p:tavLst>
                                    </p:anim>
                                    <p:anim calcmode="lin" valueType="num">
                                      <p:cBhvr additive="base">
                                        <p:cTn id="98" dur="500" fill="hold"/>
                                        <p:tgtEl>
                                          <p:spTgt spid="48"/>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49"/>
                                        </p:tgtEl>
                                        <p:attrNameLst>
                                          <p:attrName>style.visibility</p:attrName>
                                        </p:attrNameLst>
                                      </p:cBhvr>
                                      <p:to>
                                        <p:strVal val="visible"/>
                                      </p:to>
                                    </p:set>
                                    <p:anim calcmode="lin" valueType="num">
                                      <p:cBhvr additive="base">
                                        <p:cTn id="101" dur="500" fill="hold"/>
                                        <p:tgtEl>
                                          <p:spTgt spid="49"/>
                                        </p:tgtEl>
                                        <p:attrNameLst>
                                          <p:attrName>ppt_x</p:attrName>
                                        </p:attrNameLst>
                                      </p:cBhvr>
                                      <p:tavLst>
                                        <p:tav tm="0">
                                          <p:val>
                                            <p:strVal val="#ppt_x"/>
                                          </p:val>
                                        </p:tav>
                                        <p:tav tm="100000">
                                          <p:val>
                                            <p:strVal val="#ppt_x"/>
                                          </p:val>
                                        </p:tav>
                                      </p:tavLst>
                                    </p:anim>
                                    <p:anim calcmode="lin" valueType="num">
                                      <p:cBhvr additive="base">
                                        <p:cTn id="102" dur="500" fill="hold"/>
                                        <p:tgtEl>
                                          <p:spTgt spid="49"/>
                                        </p:tgtEl>
                                        <p:attrNameLst>
                                          <p:attrName>ppt_y</p:attrName>
                                        </p:attrNameLst>
                                      </p:cBhvr>
                                      <p:tavLst>
                                        <p:tav tm="0">
                                          <p:val>
                                            <p:strVal val="1+#ppt_h/2"/>
                                          </p:val>
                                        </p:tav>
                                        <p:tav tm="100000">
                                          <p:val>
                                            <p:strVal val="#ppt_y"/>
                                          </p:val>
                                        </p:tav>
                                      </p:tavLst>
                                    </p:anim>
                                  </p:childTnLst>
                                </p:cTn>
                              </p:par>
                              <p:par>
                                <p:cTn id="103" presetID="2" presetClass="entr" presetSubtype="4" fill="hold" nodeType="withEffect">
                                  <p:stCondLst>
                                    <p:cond delay="0"/>
                                  </p:stCondLst>
                                  <p:childTnLst>
                                    <p:set>
                                      <p:cBhvr>
                                        <p:cTn id="104" dur="1" fill="hold">
                                          <p:stCondLst>
                                            <p:cond delay="0"/>
                                          </p:stCondLst>
                                        </p:cTn>
                                        <p:tgtEl>
                                          <p:spTgt spid="53"/>
                                        </p:tgtEl>
                                        <p:attrNameLst>
                                          <p:attrName>style.visibility</p:attrName>
                                        </p:attrNameLst>
                                      </p:cBhvr>
                                      <p:to>
                                        <p:strVal val="visible"/>
                                      </p:to>
                                    </p:set>
                                    <p:anim calcmode="lin" valueType="num">
                                      <p:cBhvr additive="base">
                                        <p:cTn id="105" dur="500" fill="hold"/>
                                        <p:tgtEl>
                                          <p:spTgt spid="53"/>
                                        </p:tgtEl>
                                        <p:attrNameLst>
                                          <p:attrName>ppt_x</p:attrName>
                                        </p:attrNameLst>
                                      </p:cBhvr>
                                      <p:tavLst>
                                        <p:tav tm="0">
                                          <p:val>
                                            <p:strVal val="#ppt_x"/>
                                          </p:val>
                                        </p:tav>
                                        <p:tav tm="100000">
                                          <p:val>
                                            <p:strVal val="#ppt_x"/>
                                          </p:val>
                                        </p:tav>
                                      </p:tavLst>
                                    </p:anim>
                                    <p:anim calcmode="lin" valueType="num">
                                      <p:cBhvr additive="base">
                                        <p:cTn id="106" dur="500" fill="hold"/>
                                        <p:tgtEl>
                                          <p:spTgt spid="53"/>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54"/>
                                        </p:tgtEl>
                                        <p:attrNameLst>
                                          <p:attrName>style.visibility</p:attrName>
                                        </p:attrNameLst>
                                      </p:cBhvr>
                                      <p:to>
                                        <p:strVal val="visible"/>
                                      </p:to>
                                    </p:set>
                                    <p:anim calcmode="lin" valueType="num">
                                      <p:cBhvr additive="base">
                                        <p:cTn id="109" dur="500" fill="hold"/>
                                        <p:tgtEl>
                                          <p:spTgt spid="54"/>
                                        </p:tgtEl>
                                        <p:attrNameLst>
                                          <p:attrName>ppt_x</p:attrName>
                                        </p:attrNameLst>
                                      </p:cBhvr>
                                      <p:tavLst>
                                        <p:tav tm="0">
                                          <p:val>
                                            <p:strVal val="#ppt_x"/>
                                          </p:val>
                                        </p:tav>
                                        <p:tav tm="100000">
                                          <p:val>
                                            <p:strVal val="#ppt_x"/>
                                          </p:val>
                                        </p:tav>
                                      </p:tavLst>
                                    </p:anim>
                                    <p:anim calcmode="lin" valueType="num">
                                      <p:cBhvr additive="base">
                                        <p:cTn id="110"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44"/>
                                        </p:tgtEl>
                                        <p:attrNameLst>
                                          <p:attrName>style.visibility</p:attrName>
                                        </p:attrNameLst>
                                      </p:cBhvr>
                                      <p:to>
                                        <p:strVal val="visible"/>
                                      </p:to>
                                    </p:set>
                                    <p:anim calcmode="lin" valueType="num">
                                      <p:cBhvr additive="base">
                                        <p:cTn id="115" dur="500" fill="hold"/>
                                        <p:tgtEl>
                                          <p:spTgt spid="44"/>
                                        </p:tgtEl>
                                        <p:attrNameLst>
                                          <p:attrName>ppt_x</p:attrName>
                                        </p:attrNameLst>
                                      </p:cBhvr>
                                      <p:tavLst>
                                        <p:tav tm="0">
                                          <p:val>
                                            <p:strVal val="#ppt_x"/>
                                          </p:val>
                                        </p:tav>
                                        <p:tav tm="100000">
                                          <p:val>
                                            <p:strVal val="#ppt_x"/>
                                          </p:val>
                                        </p:tav>
                                      </p:tavLst>
                                    </p:anim>
                                    <p:anim calcmode="lin" valueType="num">
                                      <p:cBhvr additive="base">
                                        <p:cTn id="116" dur="500" fill="hold"/>
                                        <p:tgtEl>
                                          <p:spTgt spid="44"/>
                                        </p:tgtEl>
                                        <p:attrNameLst>
                                          <p:attrName>ppt_y</p:attrName>
                                        </p:attrNameLst>
                                      </p:cBhvr>
                                      <p:tavLst>
                                        <p:tav tm="0">
                                          <p:val>
                                            <p:strVal val="1+#ppt_h/2"/>
                                          </p:val>
                                        </p:tav>
                                        <p:tav tm="100000">
                                          <p:val>
                                            <p:strVal val="#ppt_y"/>
                                          </p:val>
                                        </p:tav>
                                      </p:tavLst>
                                    </p:anim>
                                  </p:childTnLst>
                                </p:cTn>
                              </p:par>
                              <p:par>
                                <p:cTn id="117" presetID="2" presetClass="entr" presetSubtype="4" fill="hold" nodeType="withEffect">
                                  <p:stCondLst>
                                    <p:cond delay="0"/>
                                  </p:stCondLst>
                                  <p:childTnLst>
                                    <p:set>
                                      <p:cBhvr>
                                        <p:cTn id="118" dur="1" fill="hold">
                                          <p:stCondLst>
                                            <p:cond delay="0"/>
                                          </p:stCondLst>
                                        </p:cTn>
                                        <p:tgtEl>
                                          <p:spTgt spid="43"/>
                                        </p:tgtEl>
                                        <p:attrNameLst>
                                          <p:attrName>style.visibility</p:attrName>
                                        </p:attrNameLst>
                                      </p:cBhvr>
                                      <p:to>
                                        <p:strVal val="visible"/>
                                      </p:to>
                                    </p:set>
                                    <p:anim calcmode="lin" valueType="num">
                                      <p:cBhvr additive="base">
                                        <p:cTn id="119" dur="500" fill="hold"/>
                                        <p:tgtEl>
                                          <p:spTgt spid="43"/>
                                        </p:tgtEl>
                                        <p:attrNameLst>
                                          <p:attrName>ppt_x</p:attrName>
                                        </p:attrNameLst>
                                      </p:cBhvr>
                                      <p:tavLst>
                                        <p:tav tm="0">
                                          <p:val>
                                            <p:strVal val="#ppt_x"/>
                                          </p:val>
                                        </p:tav>
                                        <p:tav tm="100000">
                                          <p:val>
                                            <p:strVal val="#ppt_x"/>
                                          </p:val>
                                        </p:tav>
                                      </p:tavLst>
                                    </p:anim>
                                    <p:anim calcmode="lin" valueType="num">
                                      <p:cBhvr additive="base">
                                        <p:cTn id="120" dur="500" fill="hold"/>
                                        <p:tgtEl>
                                          <p:spTgt spid="43"/>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42"/>
                                        </p:tgtEl>
                                        <p:attrNameLst>
                                          <p:attrName>style.visibility</p:attrName>
                                        </p:attrNameLst>
                                      </p:cBhvr>
                                      <p:to>
                                        <p:strVal val="visible"/>
                                      </p:to>
                                    </p:set>
                                    <p:anim calcmode="lin" valueType="num">
                                      <p:cBhvr additive="base">
                                        <p:cTn id="123" dur="500" fill="hold"/>
                                        <p:tgtEl>
                                          <p:spTgt spid="42"/>
                                        </p:tgtEl>
                                        <p:attrNameLst>
                                          <p:attrName>ppt_x</p:attrName>
                                        </p:attrNameLst>
                                      </p:cBhvr>
                                      <p:tavLst>
                                        <p:tav tm="0">
                                          <p:val>
                                            <p:strVal val="#ppt_x"/>
                                          </p:val>
                                        </p:tav>
                                        <p:tav tm="100000">
                                          <p:val>
                                            <p:strVal val="#ppt_x"/>
                                          </p:val>
                                        </p:tav>
                                      </p:tavLst>
                                    </p:anim>
                                    <p:anim calcmode="lin" valueType="num">
                                      <p:cBhvr additive="base">
                                        <p:cTn id="124" dur="500" fill="hold"/>
                                        <p:tgtEl>
                                          <p:spTgt spid="42"/>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46"/>
                                        </p:tgtEl>
                                        <p:attrNameLst>
                                          <p:attrName>style.visibility</p:attrName>
                                        </p:attrNameLst>
                                      </p:cBhvr>
                                      <p:to>
                                        <p:strVal val="visible"/>
                                      </p:to>
                                    </p:set>
                                    <p:anim calcmode="lin" valueType="num">
                                      <p:cBhvr additive="base">
                                        <p:cTn id="127" dur="500" fill="hold"/>
                                        <p:tgtEl>
                                          <p:spTgt spid="46"/>
                                        </p:tgtEl>
                                        <p:attrNameLst>
                                          <p:attrName>ppt_x</p:attrName>
                                        </p:attrNameLst>
                                      </p:cBhvr>
                                      <p:tavLst>
                                        <p:tav tm="0">
                                          <p:val>
                                            <p:strVal val="#ppt_x"/>
                                          </p:val>
                                        </p:tav>
                                        <p:tav tm="100000">
                                          <p:val>
                                            <p:strVal val="#ppt_x"/>
                                          </p:val>
                                        </p:tav>
                                      </p:tavLst>
                                    </p:anim>
                                    <p:anim calcmode="lin" valueType="num">
                                      <p:cBhvr additive="base">
                                        <p:cTn id="128" dur="500" fill="hold"/>
                                        <p:tgtEl>
                                          <p:spTgt spid="46"/>
                                        </p:tgtEl>
                                        <p:attrNameLst>
                                          <p:attrName>ppt_y</p:attrName>
                                        </p:attrNameLst>
                                      </p:cBhvr>
                                      <p:tavLst>
                                        <p:tav tm="0">
                                          <p:val>
                                            <p:strVal val="1+#ppt_h/2"/>
                                          </p:val>
                                        </p:tav>
                                        <p:tav tm="100000">
                                          <p:val>
                                            <p:strVal val="#ppt_y"/>
                                          </p:val>
                                        </p:tav>
                                      </p:tavLst>
                                    </p:anim>
                                  </p:childTnLst>
                                </p:cTn>
                              </p:par>
                              <p:par>
                                <p:cTn id="129" presetID="2" presetClass="entr" presetSubtype="4" fill="hold" nodeType="withEffect">
                                  <p:stCondLst>
                                    <p:cond delay="0"/>
                                  </p:stCondLst>
                                  <p:childTnLst>
                                    <p:set>
                                      <p:cBhvr>
                                        <p:cTn id="130" dur="1" fill="hold">
                                          <p:stCondLst>
                                            <p:cond delay="0"/>
                                          </p:stCondLst>
                                        </p:cTn>
                                        <p:tgtEl>
                                          <p:spTgt spid="45"/>
                                        </p:tgtEl>
                                        <p:attrNameLst>
                                          <p:attrName>style.visibility</p:attrName>
                                        </p:attrNameLst>
                                      </p:cBhvr>
                                      <p:to>
                                        <p:strVal val="visible"/>
                                      </p:to>
                                    </p:set>
                                    <p:anim calcmode="lin" valueType="num">
                                      <p:cBhvr additive="base">
                                        <p:cTn id="131" dur="500" fill="hold"/>
                                        <p:tgtEl>
                                          <p:spTgt spid="45"/>
                                        </p:tgtEl>
                                        <p:attrNameLst>
                                          <p:attrName>ppt_x</p:attrName>
                                        </p:attrNameLst>
                                      </p:cBhvr>
                                      <p:tavLst>
                                        <p:tav tm="0">
                                          <p:val>
                                            <p:strVal val="#ppt_x"/>
                                          </p:val>
                                        </p:tav>
                                        <p:tav tm="100000">
                                          <p:val>
                                            <p:strVal val="#ppt_x"/>
                                          </p:val>
                                        </p:tav>
                                      </p:tavLst>
                                    </p:anim>
                                    <p:anim calcmode="lin" valueType="num">
                                      <p:cBhvr additive="base">
                                        <p:cTn id="132"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nodeType="clickEffect">
                                  <p:stCondLst>
                                    <p:cond delay="0"/>
                                  </p:stCondLst>
                                  <p:childTnLst>
                                    <p:set>
                                      <p:cBhvr>
                                        <p:cTn id="136" dur="1" fill="hold">
                                          <p:stCondLst>
                                            <p:cond delay="0"/>
                                          </p:stCondLst>
                                        </p:cTn>
                                        <p:tgtEl>
                                          <p:spTgt spid="37"/>
                                        </p:tgtEl>
                                        <p:attrNameLst>
                                          <p:attrName>style.visibility</p:attrName>
                                        </p:attrNameLst>
                                      </p:cBhvr>
                                      <p:to>
                                        <p:strVal val="visible"/>
                                      </p:to>
                                    </p:set>
                                    <p:anim calcmode="lin" valueType="num">
                                      <p:cBhvr additive="base">
                                        <p:cTn id="137" dur="500" fill="hold"/>
                                        <p:tgtEl>
                                          <p:spTgt spid="37"/>
                                        </p:tgtEl>
                                        <p:attrNameLst>
                                          <p:attrName>ppt_x</p:attrName>
                                        </p:attrNameLst>
                                      </p:cBhvr>
                                      <p:tavLst>
                                        <p:tav tm="0">
                                          <p:val>
                                            <p:strVal val="#ppt_x"/>
                                          </p:val>
                                        </p:tav>
                                        <p:tav tm="100000">
                                          <p:val>
                                            <p:strVal val="#ppt_x"/>
                                          </p:val>
                                        </p:tav>
                                      </p:tavLst>
                                    </p:anim>
                                    <p:anim calcmode="lin" valueType="num">
                                      <p:cBhvr additive="base">
                                        <p:cTn id="138" dur="500" fill="hold"/>
                                        <p:tgtEl>
                                          <p:spTgt spid="37"/>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38"/>
                                        </p:tgtEl>
                                        <p:attrNameLst>
                                          <p:attrName>style.visibility</p:attrName>
                                        </p:attrNameLst>
                                      </p:cBhvr>
                                      <p:to>
                                        <p:strVal val="visible"/>
                                      </p:to>
                                    </p:set>
                                    <p:anim calcmode="lin" valueType="num">
                                      <p:cBhvr additive="base">
                                        <p:cTn id="141" dur="500" fill="hold"/>
                                        <p:tgtEl>
                                          <p:spTgt spid="38"/>
                                        </p:tgtEl>
                                        <p:attrNameLst>
                                          <p:attrName>ppt_x</p:attrName>
                                        </p:attrNameLst>
                                      </p:cBhvr>
                                      <p:tavLst>
                                        <p:tav tm="0">
                                          <p:val>
                                            <p:strVal val="#ppt_x"/>
                                          </p:val>
                                        </p:tav>
                                        <p:tav tm="100000">
                                          <p:val>
                                            <p:strVal val="#ppt_x"/>
                                          </p:val>
                                        </p:tav>
                                      </p:tavLst>
                                    </p:anim>
                                    <p:anim calcmode="lin" valueType="num">
                                      <p:cBhvr additive="base">
                                        <p:cTn id="14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2" grpId="0"/>
      <p:bldP spid="23" grpId="0" animBg="1"/>
      <p:bldP spid="25" grpId="0"/>
      <p:bldP spid="31" grpId="0"/>
      <p:bldP spid="20" grpId="0" animBg="1"/>
      <p:bldP spid="27" grpId="0"/>
      <p:bldP spid="28" grpId="0"/>
      <p:bldP spid="29" grpId="0" animBg="1"/>
      <p:bldP spid="62" grpId="0"/>
      <p:bldP spid="44" grpId="0"/>
      <p:bldP spid="46" grpId="0"/>
      <p:bldP spid="47" grpId="0" animBg="1"/>
      <p:bldP spid="48" grpId="0" animBg="1"/>
      <p:bldP spid="35" grpId="0"/>
      <p:bldP spid="42" grpId="0" animBg="1"/>
      <p:bldP spid="49" grpId="0" animBg="1"/>
      <p:bldP spid="54" grpId="0"/>
      <p:bldP spid="3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just happened?</a:t>
            </a:r>
            <a:endParaRPr lang="en-US" dirty="0"/>
          </a:p>
        </p:txBody>
      </p:sp>
      <p:sp>
        <p:nvSpPr>
          <p:cNvPr id="3" name="Content Placeholder 2"/>
          <p:cNvSpPr>
            <a:spLocks noGrp="1"/>
          </p:cNvSpPr>
          <p:nvPr>
            <p:ph idx="1"/>
          </p:nvPr>
        </p:nvSpPr>
        <p:spPr/>
        <p:txBody>
          <a:bodyPr/>
          <a:lstStyle/>
          <a:p>
            <a:r>
              <a:rPr lang="en-US" dirty="0" smtClean="0"/>
              <a:t>Did we just cheat lag?  Where did it go?</a:t>
            </a:r>
          </a:p>
        </p:txBody>
      </p:sp>
    </p:spTree>
    <p:extLst>
      <p:ext uri="{BB962C8B-B14F-4D97-AF65-F5344CB8AC3E}">
        <p14:creationId xmlns:p14="http://schemas.microsoft.com/office/powerpoint/2010/main" val="50027080"/>
      </p:ext>
    </p:extLst>
  </p:cSld>
  <p:clrMapOvr>
    <a:masterClrMapping/>
  </p:clrMapOvr>
  <p:transition spd="med">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Armor </a:t>
            </a:r>
            <a:r>
              <a:rPr lang="en-US" dirty="0" smtClean="0"/>
              <a:t>Lock, v3</a:t>
            </a:r>
            <a:endParaRPr lang="en-US" dirty="0"/>
          </a:p>
        </p:txBody>
      </p:sp>
      <p:sp>
        <p:nvSpPr>
          <p:cNvPr id="7" name="Rectangle 6"/>
          <p:cNvSpPr/>
          <p:nvPr/>
        </p:nvSpPr>
        <p:spPr>
          <a:xfrm>
            <a:off x="1721450" y="1253452"/>
            <a:ext cx="2157712"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Client</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8" name="Rectangle 7"/>
          <p:cNvSpPr/>
          <p:nvPr/>
        </p:nvSpPr>
        <p:spPr>
          <a:xfrm>
            <a:off x="5237367" y="1253452"/>
            <a:ext cx="2078672" cy="50321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Host</a:t>
            </a:r>
            <a:endParaRPr lang="en-US" sz="2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cxnSp>
        <p:nvCxnSpPr>
          <p:cNvPr id="13" name="Straight Connector 12"/>
          <p:cNvCxnSpPr>
            <a:stCxn id="8" idx="2"/>
          </p:cNvCxnSpPr>
          <p:nvPr/>
        </p:nvCxnSpPr>
        <p:spPr>
          <a:xfrm>
            <a:off x="6276703" y="1756664"/>
            <a:ext cx="0" cy="2936995"/>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20" idx="4"/>
          </p:cNvCxnSpPr>
          <p:nvPr/>
        </p:nvCxnSpPr>
        <p:spPr>
          <a:xfrm>
            <a:off x="2800306" y="2072339"/>
            <a:ext cx="3469256" cy="317572"/>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rot="305681">
            <a:off x="3247012" y="1960625"/>
            <a:ext cx="2704010" cy="307777"/>
          </a:xfrm>
          <a:prstGeom prst="rect">
            <a:avLst/>
          </a:prstGeom>
          <a:noFill/>
        </p:spPr>
        <p:txBody>
          <a:bodyPr wrap="square" rtlCol="0">
            <a:spAutoFit/>
          </a:bodyPr>
          <a:lstStyle/>
          <a:p>
            <a:pPr algn="ctr"/>
            <a:r>
              <a:rPr lang="en-US" sz="1400" dirty="0" smtClean="0"/>
              <a:t>I’ve activated my armor lock</a:t>
            </a:r>
            <a:endParaRPr lang="en-US" sz="1400" dirty="0"/>
          </a:p>
        </p:txBody>
      </p:sp>
      <p:sp>
        <p:nvSpPr>
          <p:cNvPr id="19" name="Oval 18"/>
          <p:cNvSpPr/>
          <p:nvPr/>
        </p:nvSpPr>
        <p:spPr>
          <a:xfrm>
            <a:off x="6189257" y="2433490"/>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a:stCxn id="19" idx="6"/>
          </p:cNvCxnSpPr>
          <p:nvPr/>
        </p:nvCxnSpPr>
        <p:spPr>
          <a:xfrm>
            <a:off x="6378125" y="2524930"/>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609558" y="2315305"/>
            <a:ext cx="1879600" cy="307777"/>
          </a:xfrm>
          <a:prstGeom prst="rect">
            <a:avLst/>
          </a:prstGeom>
          <a:noFill/>
        </p:spPr>
        <p:txBody>
          <a:bodyPr wrap="square" rtlCol="0">
            <a:spAutoFit/>
          </a:bodyPr>
          <a:lstStyle/>
          <a:p>
            <a:r>
              <a:rPr lang="en-US" sz="1400" dirty="0" smtClean="0"/>
              <a:t>Intro animation begins</a:t>
            </a:r>
            <a:endParaRPr lang="en-US" sz="1400" dirty="0"/>
          </a:p>
        </p:txBody>
      </p:sp>
      <p:sp>
        <p:nvSpPr>
          <p:cNvPr id="23" name="Oval 22"/>
          <p:cNvSpPr/>
          <p:nvPr/>
        </p:nvSpPr>
        <p:spPr>
          <a:xfrm>
            <a:off x="6182040" y="2741267"/>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p:cNvCxnSpPr/>
          <p:nvPr/>
        </p:nvCxnSpPr>
        <p:spPr>
          <a:xfrm>
            <a:off x="6378125" y="2832707"/>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623687" y="2695284"/>
            <a:ext cx="2018343" cy="307777"/>
          </a:xfrm>
          <a:prstGeom prst="rect">
            <a:avLst/>
          </a:prstGeom>
          <a:noFill/>
        </p:spPr>
        <p:txBody>
          <a:bodyPr wrap="square" rtlCol="0">
            <a:spAutoFit/>
          </a:bodyPr>
          <a:lstStyle/>
          <a:p>
            <a:r>
              <a:rPr lang="en-US" sz="1400" dirty="0" smtClean="0"/>
              <a:t>Invulnerability begins</a:t>
            </a:r>
            <a:endParaRPr lang="en-US" sz="1400" dirty="0"/>
          </a:p>
        </p:txBody>
      </p:sp>
      <p:cxnSp>
        <p:nvCxnSpPr>
          <p:cNvPr id="30" name="Elbow Connector 29"/>
          <p:cNvCxnSpPr>
            <a:stCxn id="19" idx="2"/>
            <a:endCxn id="23" idx="2"/>
          </p:cNvCxnSpPr>
          <p:nvPr/>
        </p:nvCxnSpPr>
        <p:spPr>
          <a:xfrm rot="10800000" flipV="1">
            <a:off x="6182041" y="2524929"/>
            <a:ext cx="7217" cy="307777"/>
          </a:xfrm>
          <a:prstGeom prst="bentConnector3">
            <a:avLst>
              <a:gd name="adj1" fmla="val 3267521"/>
            </a:avLst>
          </a:prstGeom>
          <a:ln w="19050" cmpd="sng">
            <a:prstDash val="sysDot"/>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4302470" y="2524930"/>
            <a:ext cx="1657245" cy="307777"/>
          </a:xfrm>
          <a:prstGeom prst="rect">
            <a:avLst/>
          </a:prstGeom>
          <a:noFill/>
        </p:spPr>
        <p:txBody>
          <a:bodyPr wrap="square" rtlCol="0">
            <a:spAutoFit/>
          </a:bodyPr>
          <a:lstStyle/>
          <a:p>
            <a:pPr algn="r"/>
            <a:r>
              <a:rPr lang="en-US" sz="1400" dirty="0" smtClean="0"/>
              <a:t>(3-RTT) frame delay</a:t>
            </a:r>
            <a:endParaRPr lang="en-US" sz="1400" dirty="0"/>
          </a:p>
        </p:txBody>
      </p:sp>
      <p:cxnSp>
        <p:nvCxnSpPr>
          <p:cNvPr id="33" name="Straight Connector 32"/>
          <p:cNvCxnSpPr>
            <a:stCxn id="7" idx="2"/>
          </p:cNvCxnSpPr>
          <p:nvPr/>
        </p:nvCxnSpPr>
        <p:spPr>
          <a:xfrm>
            <a:off x="2800306" y="1756664"/>
            <a:ext cx="0" cy="2936995"/>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2705872" y="1889459"/>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p:cNvCxnSpPr/>
          <p:nvPr/>
        </p:nvCxnSpPr>
        <p:spPr>
          <a:xfrm>
            <a:off x="2460310" y="1996865"/>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82773" y="1822655"/>
            <a:ext cx="2077538" cy="523220"/>
          </a:xfrm>
          <a:prstGeom prst="rect">
            <a:avLst/>
          </a:prstGeom>
          <a:noFill/>
        </p:spPr>
        <p:txBody>
          <a:bodyPr wrap="square" rtlCol="0">
            <a:spAutoFit/>
          </a:bodyPr>
          <a:lstStyle/>
          <a:p>
            <a:pPr algn="r"/>
            <a:r>
              <a:rPr lang="en-US" sz="1400" dirty="0" smtClean="0"/>
              <a:t>Button press, intro animation begins</a:t>
            </a:r>
            <a:endParaRPr lang="en-US" sz="1400" dirty="0"/>
          </a:p>
        </p:txBody>
      </p:sp>
      <p:sp>
        <p:nvSpPr>
          <p:cNvPr id="28" name="TextBox 27"/>
          <p:cNvSpPr txBox="1"/>
          <p:nvPr/>
        </p:nvSpPr>
        <p:spPr>
          <a:xfrm>
            <a:off x="395472" y="2690803"/>
            <a:ext cx="2077538" cy="523220"/>
          </a:xfrm>
          <a:prstGeom prst="rect">
            <a:avLst/>
          </a:prstGeom>
          <a:noFill/>
        </p:spPr>
        <p:txBody>
          <a:bodyPr wrap="square" rtlCol="0">
            <a:spAutoFit/>
          </a:bodyPr>
          <a:lstStyle/>
          <a:p>
            <a:pPr algn="r"/>
            <a:r>
              <a:rPr lang="en-US" sz="1400" dirty="0" smtClean="0"/>
              <a:t>Intro animation completes, no shield yet</a:t>
            </a:r>
            <a:endParaRPr lang="en-US" sz="1400" dirty="0"/>
          </a:p>
        </p:txBody>
      </p:sp>
      <p:sp>
        <p:nvSpPr>
          <p:cNvPr id="29" name="Oval 28"/>
          <p:cNvSpPr/>
          <p:nvPr/>
        </p:nvSpPr>
        <p:spPr>
          <a:xfrm>
            <a:off x="2705872" y="2968695"/>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Elbow Connector 40"/>
          <p:cNvCxnSpPr>
            <a:stCxn id="20" idx="6"/>
            <a:endCxn id="29" idx="6"/>
          </p:cNvCxnSpPr>
          <p:nvPr/>
        </p:nvCxnSpPr>
        <p:spPr>
          <a:xfrm>
            <a:off x="2894740" y="1980899"/>
            <a:ext cx="12700" cy="1079236"/>
          </a:xfrm>
          <a:prstGeom prst="bentConnector3">
            <a:avLst>
              <a:gd name="adj1" fmla="val 1800000"/>
            </a:avLst>
          </a:prstGeom>
          <a:ln w="19050" cmpd="sng">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460311" y="3058295"/>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3101526" y="2261483"/>
            <a:ext cx="875051" cy="523220"/>
          </a:xfrm>
          <a:prstGeom prst="rect">
            <a:avLst/>
          </a:prstGeom>
          <a:noFill/>
        </p:spPr>
        <p:txBody>
          <a:bodyPr wrap="square" rtlCol="0">
            <a:spAutoFit/>
          </a:bodyPr>
          <a:lstStyle/>
          <a:p>
            <a:r>
              <a:rPr lang="en-US" sz="1400" dirty="0" smtClean="0"/>
              <a:t>3 frame delay</a:t>
            </a:r>
            <a:endParaRPr lang="en-US" sz="1400" dirty="0"/>
          </a:p>
        </p:txBody>
      </p:sp>
      <p:cxnSp>
        <p:nvCxnSpPr>
          <p:cNvPr id="43" name="Straight Connector 42"/>
          <p:cNvCxnSpPr/>
          <p:nvPr/>
        </p:nvCxnSpPr>
        <p:spPr>
          <a:xfrm>
            <a:off x="6393615" y="3611332"/>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6639177" y="3453334"/>
            <a:ext cx="1879600" cy="307777"/>
          </a:xfrm>
          <a:prstGeom prst="rect">
            <a:avLst/>
          </a:prstGeom>
          <a:noFill/>
        </p:spPr>
        <p:txBody>
          <a:bodyPr wrap="square" rtlCol="0">
            <a:spAutoFit/>
          </a:bodyPr>
          <a:lstStyle/>
          <a:p>
            <a:r>
              <a:rPr lang="en-US" sz="1400" dirty="0" smtClean="0"/>
              <a:t>Grenade explodes</a:t>
            </a:r>
            <a:endParaRPr lang="en-US" sz="1400" dirty="0"/>
          </a:p>
        </p:txBody>
      </p:sp>
      <p:cxnSp>
        <p:nvCxnSpPr>
          <p:cNvPr id="45" name="Straight Arrow Connector 44"/>
          <p:cNvCxnSpPr/>
          <p:nvPr/>
        </p:nvCxnSpPr>
        <p:spPr>
          <a:xfrm flipH="1">
            <a:off x="2907440" y="3607223"/>
            <a:ext cx="3375128" cy="311716"/>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rot="21248591">
            <a:off x="3171958" y="3730958"/>
            <a:ext cx="2825056" cy="307777"/>
          </a:xfrm>
          <a:prstGeom prst="rect">
            <a:avLst/>
          </a:prstGeom>
          <a:noFill/>
        </p:spPr>
        <p:txBody>
          <a:bodyPr wrap="square" rtlCol="0">
            <a:spAutoFit/>
          </a:bodyPr>
          <a:lstStyle/>
          <a:p>
            <a:pPr algn="ctr"/>
            <a:r>
              <a:rPr lang="en-US" sz="1400" dirty="0" smtClean="0"/>
              <a:t>Grenade exploded, but you’re fine</a:t>
            </a:r>
            <a:endParaRPr lang="en-US" sz="1400" dirty="0"/>
          </a:p>
        </p:txBody>
      </p:sp>
      <p:sp>
        <p:nvSpPr>
          <p:cNvPr id="47" name="Rectangle 46"/>
          <p:cNvSpPr/>
          <p:nvPr/>
        </p:nvSpPr>
        <p:spPr>
          <a:xfrm>
            <a:off x="6182268" y="2903603"/>
            <a:ext cx="188870" cy="830757"/>
          </a:xfrm>
          <a:prstGeom prst="rect">
            <a:avLst/>
          </a:prstGeom>
          <a:gradFill>
            <a:gsLst>
              <a:gs pos="0">
                <a:srgbClr val="19B000"/>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2712543" y="3163787"/>
            <a:ext cx="194897" cy="828865"/>
          </a:xfrm>
          <a:prstGeom prst="rect">
            <a:avLst/>
          </a:prstGeom>
          <a:gradFill>
            <a:gsLst>
              <a:gs pos="0">
                <a:srgbClr val="19B000"/>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p:cNvCxnSpPr>
            <a:stCxn id="47" idx="0"/>
          </p:cNvCxnSpPr>
          <p:nvPr/>
        </p:nvCxnSpPr>
        <p:spPr>
          <a:xfrm flipH="1">
            <a:off x="2907440" y="2903603"/>
            <a:ext cx="3369263" cy="260184"/>
          </a:xfrm>
          <a:prstGeom prst="straightConnector1">
            <a:avLst/>
          </a:prstGeom>
          <a:ln w="25400" cap="flat">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rot="21383437">
            <a:off x="3187606" y="2999706"/>
            <a:ext cx="2825056" cy="523220"/>
          </a:xfrm>
          <a:prstGeom prst="rect">
            <a:avLst/>
          </a:prstGeom>
          <a:noFill/>
        </p:spPr>
        <p:txBody>
          <a:bodyPr wrap="square" rtlCol="0">
            <a:spAutoFit/>
          </a:bodyPr>
          <a:lstStyle/>
          <a:p>
            <a:pPr algn="ctr"/>
            <a:r>
              <a:rPr lang="en-US" sz="1400" dirty="0" smtClean="0"/>
              <a:t>You’re invulnerable now, turn on the shield </a:t>
            </a:r>
            <a:r>
              <a:rPr lang="en-US" sz="1400" dirty="0" err="1" smtClean="0"/>
              <a:t>fx</a:t>
            </a:r>
            <a:endParaRPr lang="en-US" sz="1400" dirty="0"/>
          </a:p>
        </p:txBody>
      </p:sp>
      <p:sp>
        <p:nvSpPr>
          <p:cNvPr id="42" name="Oval 41"/>
          <p:cNvSpPr/>
          <p:nvPr/>
        </p:nvSpPr>
        <p:spPr>
          <a:xfrm>
            <a:off x="6175128" y="3519892"/>
            <a:ext cx="188868" cy="18288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6175128" y="3209308"/>
            <a:ext cx="188868" cy="1828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Connector 52"/>
          <p:cNvCxnSpPr/>
          <p:nvPr/>
        </p:nvCxnSpPr>
        <p:spPr>
          <a:xfrm>
            <a:off x="6378125" y="3300748"/>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6639177" y="3139371"/>
            <a:ext cx="2018343" cy="307777"/>
          </a:xfrm>
          <a:prstGeom prst="rect">
            <a:avLst/>
          </a:prstGeom>
          <a:noFill/>
        </p:spPr>
        <p:txBody>
          <a:bodyPr wrap="square" rtlCol="0">
            <a:spAutoFit/>
          </a:bodyPr>
          <a:lstStyle/>
          <a:p>
            <a:r>
              <a:rPr lang="en-US" sz="1400" dirty="0" smtClean="0"/>
              <a:t>Intro animation ends</a:t>
            </a:r>
            <a:endParaRPr lang="en-US" sz="1400" dirty="0"/>
          </a:p>
        </p:txBody>
      </p:sp>
      <p:cxnSp>
        <p:nvCxnSpPr>
          <p:cNvPr id="37" name="Straight Connector 36"/>
          <p:cNvCxnSpPr/>
          <p:nvPr/>
        </p:nvCxnSpPr>
        <p:spPr>
          <a:xfrm>
            <a:off x="2523165" y="4329812"/>
            <a:ext cx="2455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45627" y="3924218"/>
            <a:ext cx="2077538" cy="769441"/>
          </a:xfrm>
          <a:prstGeom prst="rect">
            <a:avLst/>
          </a:prstGeom>
          <a:noFill/>
        </p:spPr>
        <p:txBody>
          <a:bodyPr wrap="square" rtlCol="0">
            <a:spAutoFit/>
          </a:bodyPr>
          <a:lstStyle/>
          <a:p>
            <a:pPr algn="r"/>
            <a:r>
              <a:rPr lang="en-US" sz="4400" dirty="0" smtClean="0"/>
              <a:t>:-)</a:t>
            </a:r>
            <a:endParaRPr lang="en-US" sz="1400" dirty="0"/>
          </a:p>
        </p:txBody>
      </p:sp>
    </p:spTree>
    <p:extLst>
      <p:ext uri="{BB962C8B-B14F-4D97-AF65-F5344CB8AC3E}">
        <p14:creationId xmlns:p14="http://schemas.microsoft.com/office/powerpoint/2010/main" val="2868411773"/>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a:t>
            </a:r>
            <a:r>
              <a:rPr lang="en-US" dirty="0"/>
              <a:t> </a:t>
            </a:r>
            <a:r>
              <a:rPr lang="en-US" dirty="0" smtClean="0"/>
              <a:t>is this talk NOT about?</a:t>
            </a:r>
            <a:endParaRPr lang="en-US" dirty="0"/>
          </a:p>
        </p:txBody>
      </p:sp>
      <p:sp>
        <p:nvSpPr>
          <p:cNvPr id="3" name="Content Placeholder 2"/>
          <p:cNvSpPr>
            <a:spLocks noGrp="1"/>
          </p:cNvSpPr>
          <p:nvPr>
            <p:ph idx="1"/>
          </p:nvPr>
        </p:nvSpPr>
        <p:spPr/>
        <p:txBody>
          <a:bodyPr>
            <a:normAutofit/>
          </a:bodyPr>
          <a:lstStyle/>
          <a:p>
            <a:r>
              <a:rPr lang="en-US" sz="3200" dirty="0" smtClean="0"/>
              <a:t>Halo’s Campaign or Firefight networking</a:t>
            </a:r>
          </a:p>
          <a:p>
            <a:r>
              <a:rPr lang="en-US" sz="3200" dirty="0" smtClean="0"/>
              <a:t>Sockets/low level networking</a:t>
            </a:r>
          </a:p>
          <a:p>
            <a:r>
              <a:rPr lang="en-US" sz="3200" dirty="0"/>
              <a:t>High level networking</a:t>
            </a:r>
          </a:p>
          <a:p>
            <a:pPr lvl="1"/>
            <a:r>
              <a:rPr lang="en-US" dirty="0"/>
              <a:t>Matchmaking</a:t>
            </a:r>
          </a:p>
          <a:p>
            <a:pPr lvl="1"/>
            <a:r>
              <a:rPr lang="en-US" dirty="0"/>
              <a:t>Rating &amp; ranking systems</a:t>
            </a:r>
          </a:p>
          <a:p>
            <a:pPr lvl="1"/>
            <a:r>
              <a:rPr lang="en-US" dirty="0" smtClean="0"/>
              <a:t>Creating and curating an online ecosystem</a:t>
            </a:r>
            <a:endParaRPr lang="en-US" dirty="0"/>
          </a:p>
        </p:txBody>
      </p:sp>
    </p:spTree>
    <p:extLst>
      <p:ext uri="{BB962C8B-B14F-4D97-AF65-F5344CB8AC3E}">
        <p14:creationId xmlns:p14="http://schemas.microsoft.com/office/powerpoint/2010/main" val="376685814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p:txBody>
          <a:bodyPr/>
          <a:lstStyle/>
          <a:p>
            <a:r>
              <a:rPr lang="en-US" dirty="0"/>
              <a:t>[video]</a:t>
            </a:r>
          </a:p>
          <a:p>
            <a:endParaRPr lang="en-US" dirty="0"/>
          </a:p>
        </p:txBody>
      </p:sp>
    </p:spTree>
    <p:extLst>
      <p:ext uri="{BB962C8B-B14F-4D97-AF65-F5344CB8AC3E}">
        <p14:creationId xmlns:p14="http://schemas.microsoft.com/office/powerpoint/2010/main" val="1016211047"/>
      </p:ext>
    </p:extLst>
  </p:cSld>
  <p:clrMapOvr>
    <a:masterClrMapping/>
  </p:clrMapOvr>
  <p:transition spd="med">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#3: Assassinations</a:t>
            </a:r>
            <a:endParaRPr lang="en-US" dirty="0"/>
          </a:p>
        </p:txBody>
      </p:sp>
      <p:sp>
        <p:nvSpPr>
          <p:cNvPr id="3" name="Content Placeholder 2"/>
          <p:cNvSpPr>
            <a:spLocks noGrp="1"/>
          </p:cNvSpPr>
          <p:nvPr>
            <p:ph idx="1"/>
          </p:nvPr>
        </p:nvSpPr>
        <p:spPr/>
        <p:txBody>
          <a:bodyPr/>
          <a:lstStyle/>
          <a:p>
            <a:r>
              <a:rPr lang="en-US" dirty="0"/>
              <a:t>[video]</a:t>
            </a:r>
          </a:p>
          <a:p>
            <a:endParaRPr lang="en-US" dirty="0"/>
          </a:p>
        </p:txBody>
      </p:sp>
    </p:spTree>
    <p:extLst>
      <p:ext uri="{BB962C8B-B14F-4D97-AF65-F5344CB8AC3E}">
        <p14:creationId xmlns:p14="http://schemas.microsoft.com/office/powerpoint/2010/main" val="2227789934"/>
      </p:ext>
    </p:extLst>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Assassinations</a:t>
            </a:r>
            <a:endParaRPr lang="en-US" dirty="0"/>
          </a:p>
        </p:txBody>
      </p:sp>
      <p:sp>
        <p:nvSpPr>
          <p:cNvPr id="3" name="Content Placeholder 2"/>
          <p:cNvSpPr>
            <a:spLocks noGrp="1"/>
          </p:cNvSpPr>
          <p:nvPr>
            <p:ph idx="1"/>
          </p:nvPr>
        </p:nvSpPr>
        <p:spPr>
          <a:xfrm>
            <a:off x="457200" y="1200151"/>
            <a:ext cx="3590925" cy="3394472"/>
          </a:xfrm>
        </p:spPr>
        <p:txBody>
          <a:bodyPr>
            <a:noAutofit/>
          </a:bodyPr>
          <a:lstStyle/>
          <a:p>
            <a:r>
              <a:rPr lang="en-US" dirty="0" smtClean="0"/>
              <a:t>2 bipeds are happily running along</a:t>
            </a:r>
          </a:p>
          <a:p>
            <a:r>
              <a:rPr lang="en-US" dirty="0" smtClean="0"/>
              <a:t>Suddenly, we need to force them to perform a joint, synchronized animation</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7755" y="1371599"/>
            <a:ext cx="4809069" cy="2705101"/>
          </a:xfrm>
          <a:prstGeom prst="rect">
            <a:avLst/>
          </a:prstGeom>
        </p:spPr>
      </p:pic>
    </p:spTree>
    <p:extLst>
      <p:ext uri="{BB962C8B-B14F-4D97-AF65-F5344CB8AC3E}">
        <p14:creationId xmlns:p14="http://schemas.microsoft.com/office/powerpoint/2010/main" val="1186519881"/>
      </p:ext>
    </p:extLst>
  </p:cSld>
  <p:clrMapOvr>
    <a:masterClrMapping/>
  </p:clrMapOvr>
  <p:transition spd="med">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Assassinations, v1</a:t>
            </a:r>
            <a:endParaRPr lang="en-US" dirty="0"/>
          </a:p>
        </p:txBody>
      </p:sp>
      <p:sp>
        <p:nvSpPr>
          <p:cNvPr id="3" name="Content Placeholder 2"/>
          <p:cNvSpPr>
            <a:spLocks noGrp="1"/>
          </p:cNvSpPr>
          <p:nvPr>
            <p:ph idx="1"/>
          </p:nvPr>
        </p:nvSpPr>
        <p:spPr/>
        <p:txBody>
          <a:bodyPr/>
          <a:lstStyle/>
          <a:p>
            <a:r>
              <a:rPr lang="en-US" dirty="0" smtClean="0"/>
              <a:t>Local </a:t>
            </a:r>
            <a:r>
              <a:rPr lang="en-US" dirty="0"/>
              <a:t>prediction </a:t>
            </a:r>
            <a:r>
              <a:rPr lang="en-US" dirty="0" smtClean="0"/>
              <a:t>of participant positions &amp; orientations</a:t>
            </a:r>
            <a:endParaRPr lang="en-US" dirty="0"/>
          </a:p>
          <a:p>
            <a:r>
              <a:rPr lang="en-US" dirty="0" smtClean="0"/>
              <a:t>Worked great in in-house playtests &amp; take-homes</a:t>
            </a:r>
          </a:p>
          <a:p>
            <a:r>
              <a:rPr lang="en-US" dirty="0" smtClean="0"/>
              <a:t>Failed in the wilds of the public beta</a:t>
            </a:r>
            <a:endParaRPr lang="en-US" dirty="0"/>
          </a:p>
          <a:p>
            <a:endParaRPr lang="en-US" dirty="0"/>
          </a:p>
        </p:txBody>
      </p:sp>
    </p:spTree>
    <p:extLst>
      <p:ext uri="{BB962C8B-B14F-4D97-AF65-F5344CB8AC3E}">
        <p14:creationId xmlns:p14="http://schemas.microsoft.com/office/powerpoint/2010/main" val="2439644322"/>
      </p:ext>
    </p:extLst>
  </p:cSld>
  <p:clrMapOvr>
    <a:masterClrMapping/>
  </p:clrMapOvr>
  <p:transition spd="med">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Assassinations, v1 - issues</a:t>
            </a:r>
            <a:endParaRPr lang="en-US" dirty="0"/>
          </a:p>
        </p:txBody>
      </p:sp>
      <p:sp>
        <p:nvSpPr>
          <p:cNvPr id="3" name="Content Placeholder 2"/>
          <p:cNvSpPr>
            <a:spLocks noGrp="1"/>
          </p:cNvSpPr>
          <p:nvPr>
            <p:ph idx="1"/>
          </p:nvPr>
        </p:nvSpPr>
        <p:spPr/>
        <p:txBody>
          <a:bodyPr/>
          <a:lstStyle/>
          <a:p>
            <a:r>
              <a:rPr lang="en-US" dirty="0" smtClean="0"/>
              <a:t>[videos]</a:t>
            </a:r>
            <a:endParaRPr lang="en-US" dirty="0"/>
          </a:p>
        </p:txBody>
      </p:sp>
    </p:spTree>
    <p:extLst>
      <p:ext uri="{BB962C8B-B14F-4D97-AF65-F5344CB8AC3E}">
        <p14:creationId xmlns:p14="http://schemas.microsoft.com/office/powerpoint/2010/main" val="1882708202"/>
      </p:ext>
    </p:extLst>
  </p:cSld>
  <p:clrMapOvr>
    <a:masterClrMapping/>
  </p:clrMapOvr>
  <p:transition spd="med">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Assassinations, v1 - issues</a:t>
            </a:r>
            <a:endParaRPr lang="en-US" dirty="0"/>
          </a:p>
        </p:txBody>
      </p:sp>
      <p:sp>
        <p:nvSpPr>
          <p:cNvPr id="3" name="Content Placeholder 2"/>
          <p:cNvSpPr>
            <a:spLocks noGrp="1"/>
          </p:cNvSpPr>
          <p:nvPr>
            <p:ph idx="1"/>
          </p:nvPr>
        </p:nvSpPr>
        <p:spPr>
          <a:xfrm>
            <a:off x="457200" y="1200151"/>
            <a:ext cx="4200525" cy="3394472"/>
          </a:xfrm>
        </p:spPr>
        <p:txBody>
          <a:bodyPr/>
          <a:lstStyle/>
          <a:p>
            <a:r>
              <a:rPr lang="en-US" dirty="0" smtClean="0"/>
              <a:t>Animation didn’t always fit in the predicted positions on client machines</a:t>
            </a:r>
          </a:p>
          <a:p>
            <a:r>
              <a:rPr lang="en-US" dirty="0" smtClean="0"/>
              <a:t>On completion, must resolve discrepancies for survivors </a:t>
            </a:r>
          </a:p>
          <a:p>
            <a:endParaRPr lang="en-US" dirty="0" smtClean="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5890" y="1390649"/>
            <a:ext cx="3928534" cy="2209801"/>
          </a:xfrm>
          <a:prstGeom prst="rect">
            <a:avLst/>
          </a:prstGeom>
        </p:spPr>
      </p:pic>
    </p:spTree>
    <p:extLst>
      <p:ext uri="{BB962C8B-B14F-4D97-AF65-F5344CB8AC3E}">
        <p14:creationId xmlns:p14="http://schemas.microsoft.com/office/powerpoint/2010/main" val="2219980910"/>
      </p:ext>
    </p:extLst>
  </p:cSld>
  <p:clrMapOvr>
    <a:masterClrMapping/>
  </p:clrMapOvr>
  <p:transition spd="med">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Assassinations, v2 - shipping</a:t>
            </a:r>
            <a:endParaRPr lang="en-US" dirty="0"/>
          </a:p>
        </p:txBody>
      </p:sp>
      <p:sp>
        <p:nvSpPr>
          <p:cNvPr id="3" name="Content Placeholder 2"/>
          <p:cNvSpPr>
            <a:spLocks noGrp="1"/>
          </p:cNvSpPr>
          <p:nvPr>
            <p:ph idx="1"/>
          </p:nvPr>
        </p:nvSpPr>
        <p:spPr>
          <a:xfrm>
            <a:off x="457200" y="1200151"/>
            <a:ext cx="5524500" cy="3394472"/>
          </a:xfrm>
        </p:spPr>
        <p:txBody>
          <a:bodyPr/>
          <a:lstStyle/>
          <a:p>
            <a:r>
              <a:rPr lang="en-US" dirty="0" smtClean="0"/>
              <a:t>All peers (including participants) obey host strictly</a:t>
            </a:r>
          </a:p>
          <a:p>
            <a:r>
              <a:rPr lang="en-US" dirty="0"/>
              <a:t>No discrepancies on exit!</a:t>
            </a:r>
          </a:p>
          <a:p>
            <a:r>
              <a:rPr lang="en-US" dirty="0" smtClean="0"/>
              <a:t>Visual-only object state is interpolated on the way in to the animation</a:t>
            </a:r>
          </a:p>
          <a:p>
            <a:endParaRPr lang="en-US" dirty="0"/>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80100" y="1371600"/>
            <a:ext cx="3035299" cy="2276474"/>
          </a:xfrm>
          <a:prstGeom prst="rect">
            <a:avLst/>
          </a:prstGeom>
        </p:spPr>
      </p:pic>
    </p:spTree>
    <p:extLst>
      <p:ext uri="{BB962C8B-B14F-4D97-AF65-F5344CB8AC3E}">
        <p14:creationId xmlns:p14="http://schemas.microsoft.com/office/powerpoint/2010/main" val="3237665601"/>
      </p:ext>
    </p:extLst>
  </p:cSld>
  <p:clrMapOvr>
    <a:masterClrMapping/>
  </p:clrMapOvr>
  <p:transition spd="med">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a:t>
            </a:r>
            <a:endParaRPr lang="en-US" dirty="0"/>
          </a:p>
        </p:txBody>
      </p:sp>
      <p:sp>
        <p:nvSpPr>
          <p:cNvPr id="3" name="Content Placeholder 2"/>
          <p:cNvSpPr>
            <a:spLocks noGrp="1"/>
          </p:cNvSpPr>
          <p:nvPr>
            <p:ph idx="1"/>
          </p:nvPr>
        </p:nvSpPr>
        <p:spPr/>
        <p:txBody>
          <a:bodyPr/>
          <a:lstStyle/>
          <a:p>
            <a:r>
              <a:rPr lang="en-US" dirty="0"/>
              <a:t>[video]</a:t>
            </a:r>
          </a:p>
          <a:p>
            <a:endParaRPr lang="en-US" dirty="0"/>
          </a:p>
        </p:txBody>
      </p:sp>
    </p:spTree>
    <p:extLst>
      <p:ext uri="{BB962C8B-B14F-4D97-AF65-F5344CB8AC3E}">
        <p14:creationId xmlns:p14="http://schemas.microsoft.com/office/powerpoint/2010/main" val="2588455467"/>
      </p:ext>
    </p:extLst>
  </p:cSld>
  <p:clrMapOvr>
    <a:masterClrMapping/>
  </p:clrMapOvr>
  <p:transition spd="med">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4</a:t>
            </a:r>
            <a:r>
              <a:rPr lang="en-US" dirty="0" smtClean="0"/>
              <a:t> rules of gameplay networking</a:t>
            </a:r>
            <a:endParaRPr lang="en-US" dirty="0"/>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dirty="0"/>
              <a:t>W</a:t>
            </a:r>
            <a:r>
              <a:rPr lang="en-US" dirty="0" smtClean="0"/>
              <a:t>hich parts of your gameplay need to be adjudicated by a single authority?</a:t>
            </a:r>
          </a:p>
          <a:p>
            <a:pPr marL="514350" indent="-514350">
              <a:buFont typeface="+mj-lt"/>
              <a:buAutoNum type="arabicPeriod"/>
            </a:pPr>
            <a:r>
              <a:rPr lang="en-US" dirty="0" smtClean="0"/>
              <a:t>Always ask: Where am I hiding the lag?</a:t>
            </a:r>
          </a:p>
          <a:p>
            <a:pPr marL="514350" indent="-514350">
              <a:buFont typeface="+mj-lt"/>
              <a:buAutoNum type="arabicPeriod"/>
            </a:pPr>
            <a:r>
              <a:rPr lang="en-US" dirty="0" smtClean="0"/>
              <a:t>Don’t be afraid to change game mechanics to improve networking</a:t>
            </a:r>
          </a:p>
          <a:p>
            <a:pPr marL="514350" indent="-514350">
              <a:buFont typeface="+mj-lt"/>
              <a:buAutoNum type="arabicPeriod"/>
            </a:pPr>
            <a:r>
              <a:rPr lang="en-US" dirty="0" smtClean="0"/>
              <a:t>Reserve time to iterate</a:t>
            </a:r>
            <a:endParaRPr lang="en-US" dirty="0"/>
          </a:p>
        </p:txBody>
      </p:sp>
    </p:spTree>
    <p:extLst>
      <p:ext uri="{BB962C8B-B14F-4D97-AF65-F5344CB8AC3E}">
        <p14:creationId xmlns:p14="http://schemas.microsoft.com/office/powerpoint/2010/main" val="311895577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mph" presetSubtype="0" fill="hold" nodeType="clickEffect">
                                  <p:stCondLst>
                                    <p:cond delay="0"/>
                                  </p:stCondLst>
                                  <p:childTnLst>
                                    <p:animClr clrSpc="hsl" dir="cw">
                                      <p:cBhvr override="childStyle">
                                        <p:cTn id="11" dur="500" fill="hold"/>
                                        <p:tgtEl>
                                          <p:spTgt spid="3">
                                            <p:txEl>
                                              <p:pRg st="0" end="0"/>
                                            </p:txEl>
                                          </p:spTgt>
                                        </p:tgtEl>
                                        <p:attrNameLst>
                                          <p:attrName>style.color</p:attrName>
                                        </p:attrNameLst>
                                      </p:cBhvr>
                                      <p:by>
                                        <p:hsl h="0" s="-12549" l="-25098"/>
                                      </p:by>
                                    </p:animClr>
                                    <p:animClr clrSpc="hsl" dir="cw">
                                      <p:cBhvr>
                                        <p:cTn id="12" dur="500" fill="hold"/>
                                        <p:tgtEl>
                                          <p:spTgt spid="3">
                                            <p:txEl>
                                              <p:pRg st="0" end="0"/>
                                            </p:txEl>
                                          </p:spTgt>
                                        </p:tgtEl>
                                        <p:attrNameLst>
                                          <p:attrName>fillcolor</p:attrName>
                                        </p:attrNameLst>
                                      </p:cBhvr>
                                      <p:by>
                                        <p:hsl h="0" s="-12549" l="-25098"/>
                                      </p:by>
                                    </p:animClr>
                                    <p:animClr clrSpc="hsl" dir="cw">
                                      <p:cBhvr>
                                        <p:cTn id="13" dur="500" fill="hold"/>
                                        <p:tgtEl>
                                          <p:spTgt spid="3">
                                            <p:txEl>
                                              <p:pRg st="0" end="0"/>
                                            </p:txEl>
                                          </p:spTgt>
                                        </p:tgtEl>
                                        <p:attrNameLst>
                                          <p:attrName>stroke.color</p:attrName>
                                        </p:attrNameLst>
                                      </p:cBhvr>
                                      <p:by>
                                        <p:hsl h="0" s="-12549" l="-25098"/>
                                      </p:by>
                                    </p:animClr>
                                    <p:set>
                                      <p:cBhvr>
                                        <p:cTn id="14" dur="500" fill="hold"/>
                                        <p:tgtEl>
                                          <p:spTgt spid="3">
                                            <p:txEl>
                                              <p:pRg st="0" end="0"/>
                                            </p:txEl>
                                          </p:spTgt>
                                        </p:tgtEl>
                                        <p:attrNameLst>
                                          <p:attrName>fill.type</p:attrName>
                                        </p:attrNameLst>
                                      </p:cBhvr>
                                      <p:to>
                                        <p:strVal val="solid"/>
                                      </p:to>
                                    </p:se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mph" presetSubtype="0" fill="hold" nodeType="clickEffect">
                                  <p:stCondLst>
                                    <p:cond delay="0"/>
                                  </p:stCondLst>
                                  <p:childTnLst>
                                    <p:animClr clrSpc="hsl" dir="cw">
                                      <p:cBhvr override="childStyle">
                                        <p:cTn id="21" dur="500" fill="hold"/>
                                        <p:tgtEl>
                                          <p:spTgt spid="3">
                                            <p:txEl>
                                              <p:pRg st="1" end="1"/>
                                            </p:txEl>
                                          </p:spTgt>
                                        </p:tgtEl>
                                        <p:attrNameLst>
                                          <p:attrName>style.color</p:attrName>
                                        </p:attrNameLst>
                                      </p:cBhvr>
                                      <p:by>
                                        <p:hsl h="0" s="-12549" l="-25098"/>
                                      </p:by>
                                    </p:animClr>
                                    <p:animClr clrSpc="hsl" dir="cw">
                                      <p:cBhvr>
                                        <p:cTn id="22" dur="500" fill="hold"/>
                                        <p:tgtEl>
                                          <p:spTgt spid="3">
                                            <p:txEl>
                                              <p:pRg st="1" end="1"/>
                                            </p:txEl>
                                          </p:spTgt>
                                        </p:tgtEl>
                                        <p:attrNameLst>
                                          <p:attrName>fillcolor</p:attrName>
                                        </p:attrNameLst>
                                      </p:cBhvr>
                                      <p:by>
                                        <p:hsl h="0" s="-12549" l="-25098"/>
                                      </p:by>
                                    </p:animClr>
                                    <p:animClr clrSpc="hsl" dir="cw">
                                      <p:cBhvr>
                                        <p:cTn id="23" dur="500" fill="hold"/>
                                        <p:tgtEl>
                                          <p:spTgt spid="3">
                                            <p:txEl>
                                              <p:pRg st="1" end="1"/>
                                            </p:txEl>
                                          </p:spTgt>
                                        </p:tgtEl>
                                        <p:attrNameLst>
                                          <p:attrName>stroke.color</p:attrName>
                                        </p:attrNameLst>
                                      </p:cBhvr>
                                      <p:by>
                                        <p:hsl h="0" s="-12549" l="-25098"/>
                                      </p:by>
                                    </p:animClr>
                                    <p:set>
                                      <p:cBhvr>
                                        <p:cTn id="24" dur="500" fill="hold"/>
                                        <p:tgtEl>
                                          <p:spTgt spid="3">
                                            <p:txEl>
                                              <p:pRg st="1" end="1"/>
                                            </p:txEl>
                                          </p:spTgt>
                                        </p:tgtEl>
                                        <p:attrNameLst>
                                          <p:attrName>fill.type</p:attrName>
                                        </p:attrNameLst>
                                      </p:cBhvr>
                                      <p:to>
                                        <p:strVal val="solid"/>
                                      </p:to>
                                    </p:set>
                                  </p:childTnLst>
                                </p:cTn>
                              </p:par>
                              <p:par>
                                <p:cTn id="25" presetID="10" presetClass="entr" presetSubtype="0" fill="hold" grpId="0"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4" presetClass="emph" presetSubtype="0" fill="hold" nodeType="clickEffect">
                                  <p:stCondLst>
                                    <p:cond delay="0"/>
                                  </p:stCondLst>
                                  <p:childTnLst>
                                    <p:animClr clrSpc="hsl" dir="cw">
                                      <p:cBhvr override="childStyle">
                                        <p:cTn id="31" dur="500" fill="hold"/>
                                        <p:tgtEl>
                                          <p:spTgt spid="3">
                                            <p:txEl>
                                              <p:pRg st="2" end="2"/>
                                            </p:txEl>
                                          </p:spTgt>
                                        </p:tgtEl>
                                        <p:attrNameLst>
                                          <p:attrName>style.color</p:attrName>
                                        </p:attrNameLst>
                                      </p:cBhvr>
                                      <p:by>
                                        <p:hsl h="0" s="-12549" l="-25098"/>
                                      </p:by>
                                    </p:animClr>
                                    <p:animClr clrSpc="hsl" dir="cw">
                                      <p:cBhvr>
                                        <p:cTn id="32" dur="500" fill="hold"/>
                                        <p:tgtEl>
                                          <p:spTgt spid="3">
                                            <p:txEl>
                                              <p:pRg st="2" end="2"/>
                                            </p:txEl>
                                          </p:spTgt>
                                        </p:tgtEl>
                                        <p:attrNameLst>
                                          <p:attrName>fillcolor</p:attrName>
                                        </p:attrNameLst>
                                      </p:cBhvr>
                                      <p:by>
                                        <p:hsl h="0" s="-12549" l="-25098"/>
                                      </p:by>
                                    </p:animClr>
                                    <p:animClr clrSpc="hsl" dir="cw">
                                      <p:cBhvr>
                                        <p:cTn id="33" dur="500" fill="hold"/>
                                        <p:tgtEl>
                                          <p:spTgt spid="3">
                                            <p:txEl>
                                              <p:pRg st="2" end="2"/>
                                            </p:txEl>
                                          </p:spTgt>
                                        </p:tgtEl>
                                        <p:attrNameLst>
                                          <p:attrName>stroke.color</p:attrName>
                                        </p:attrNameLst>
                                      </p:cBhvr>
                                      <p:by>
                                        <p:hsl h="0" s="-12549" l="-25098"/>
                                      </p:by>
                                    </p:animClr>
                                    <p:set>
                                      <p:cBhvr>
                                        <p:cTn id="34" dur="500" fill="hold"/>
                                        <p:tgtEl>
                                          <p:spTgt spid="3">
                                            <p:txEl>
                                              <p:pRg st="2" end="2"/>
                                            </p:txEl>
                                          </p:spTgt>
                                        </p:tgtEl>
                                        <p:attrNameLst>
                                          <p:attrName>fill.type</p:attrName>
                                        </p:attrNameLst>
                                      </p:cBhvr>
                                      <p:to>
                                        <p:strVal val="solid"/>
                                      </p:to>
                                    </p:set>
                                  </p:childTnLst>
                                </p:cTn>
                              </p:par>
                              <p:par>
                                <p:cTn id="35" presetID="10" presetClass="entr" presetSubtype="0" fill="hold" grpId="0" nodeType="with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Measuring and Optimizing</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007688642"/>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err="1" smtClean="0"/>
              <a:t>Bungie’s</a:t>
            </a:r>
            <a:r>
              <a:rPr lang="en-US" dirty="0" smtClean="0"/>
              <a:t> Gameplay Networking Architecture</a:t>
            </a:r>
            <a:endParaRPr lang="en-US" dirty="0"/>
          </a:p>
        </p:txBody>
      </p:sp>
      <p:sp>
        <p:nvSpPr>
          <p:cNvPr id="7" name="Text Placeholder 6"/>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777612260"/>
      </p:ext>
    </p:extLst>
  </p:cSld>
  <p:clrMapOvr>
    <a:masterClrMapping/>
  </p:clrMapOvr>
  <p:transition spd="med">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Networking is a magnet for entropy</a:t>
            </a:r>
            <a:endParaRPr lang="en-US" dirty="0"/>
          </a:p>
        </p:txBody>
      </p:sp>
      <p:sp>
        <p:nvSpPr>
          <p:cNvPr id="5" name="Content Placeholder 4"/>
          <p:cNvSpPr>
            <a:spLocks noGrp="1"/>
          </p:cNvSpPr>
          <p:nvPr>
            <p:ph idx="1"/>
          </p:nvPr>
        </p:nvSpPr>
        <p:spPr>
          <a:xfrm>
            <a:off x="457201" y="1200151"/>
            <a:ext cx="5248274" cy="3394472"/>
          </a:xfrm>
        </p:spPr>
        <p:txBody>
          <a:bodyPr>
            <a:normAutofit fontScale="92500" lnSpcReduction="20000"/>
          </a:bodyPr>
          <a:lstStyle/>
          <a:p>
            <a:r>
              <a:rPr lang="en-US" dirty="0" smtClean="0"/>
              <a:t>Invisible </a:t>
            </a:r>
            <a:r>
              <a:rPr lang="en-US" dirty="0"/>
              <a:t>system </a:t>
            </a:r>
            <a:r>
              <a:rPr lang="en-US" dirty="0" smtClean="0"/>
              <a:t>with ever-growing complexity</a:t>
            </a:r>
          </a:p>
          <a:p>
            <a:r>
              <a:rPr lang="en-US" dirty="0"/>
              <a:t>Optimizations obscure original intent of systems</a:t>
            </a:r>
          </a:p>
          <a:p>
            <a:r>
              <a:rPr lang="en-US" dirty="0" smtClean="0"/>
              <a:t>May appear to work, but have lots of soft failures and inefficiencies</a:t>
            </a:r>
          </a:p>
          <a:p>
            <a:r>
              <a:rPr lang="en-US" dirty="0"/>
              <a:t>Halo 3 </a:t>
            </a:r>
            <a:r>
              <a:rPr lang="en-US" dirty="0" smtClean="0"/>
              <a:t>games with </a:t>
            </a:r>
            <a:r>
              <a:rPr lang="en-US" dirty="0"/>
              <a:t>16 players </a:t>
            </a:r>
            <a:r>
              <a:rPr lang="en-US" dirty="0" smtClean="0"/>
              <a:t>were often </a:t>
            </a:r>
            <a:r>
              <a:rPr lang="en-US" dirty="0" err="1" smtClean="0"/>
              <a:t>laggy</a:t>
            </a:r>
            <a:endParaRPr lang="en-US" dirty="0" smtClean="0"/>
          </a:p>
          <a:p>
            <a:r>
              <a:rPr lang="en-US" dirty="0" smtClean="0"/>
              <a:t>Let’s optimize!</a:t>
            </a:r>
          </a:p>
          <a:p>
            <a:pPr marL="0" indent="0">
              <a:buNone/>
            </a:pPr>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3787" y="1314450"/>
            <a:ext cx="2902548" cy="2725674"/>
          </a:xfrm>
          <a:prstGeom prst="rect">
            <a:avLst/>
          </a:prstGeom>
        </p:spPr>
      </p:pic>
    </p:spTree>
    <p:extLst>
      <p:ext uri="{BB962C8B-B14F-4D97-AF65-F5344CB8AC3E}">
        <p14:creationId xmlns:p14="http://schemas.microsoft.com/office/powerpoint/2010/main" val="2474494412"/>
      </p:ext>
    </p:extLst>
  </p:cSld>
  <p:clrMapOvr>
    <a:masterClrMapping/>
  </p:clrMapOvr>
  <p:transition spd="med">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Optimization is dangerous</a:t>
            </a:r>
            <a:endParaRPr lang="en-US" dirty="0"/>
          </a:p>
        </p:txBody>
      </p:sp>
      <p:sp>
        <p:nvSpPr>
          <p:cNvPr id="5" name="Content Placeholder 4"/>
          <p:cNvSpPr>
            <a:spLocks noGrp="1"/>
          </p:cNvSpPr>
          <p:nvPr>
            <p:ph idx="1"/>
          </p:nvPr>
        </p:nvSpPr>
        <p:spPr/>
        <p:txBody>
          <a:bodyPr>
            <a:normAutofit lnSpcReduction="10000"/>
          </a:bodyPr>
          <a:lstStyle/>
          <a:p>
            <a:r>
              <a:rPr lang="en-US" dirty="0"/>
              <a:t>Easy to find an “obvious” architectural optimization, gain 1% efficiency, and introduce a week’s worth of bugs</a:t>
            </a:r>
          </a:p>
          <a:p>
            <a:r>
              <a:rPr lang="en-US" dirty="0" smtClean="0"/>
              <a:t>Just </a:t>
            </a:r>
            <a:r>
              <a:rPr lang="en-US" dirty="0"/>
              <a:t>like CPU, don’t optimize without </a:t>
            </a:r>
            <a:r>
              <a:rPr lang="en-US" dirty="0" smtClean="0"/>
              <a:t>good data!</a:t>
            </a:r>
          </a:p>
          <a:p>
            <a:endParaRPr lang="en-US" dirty="0" smtClean="0"/>
          </a:p>
          <a:p>
            <a:pPr marL="0" indent="0" algn="ctr">
              <a:buNone/>
            </a:pPr>
            <a:r>
              <a:rPr lang="en-US" sz="2000" i="1" dirty="0" smtClean="0"/>
              <a:t>“</a:t>
            </a:r>
            <a:r>
              <a:rPr lang="en-US" sz="2000" i="1" dirty="0"/>
              <a:t>The First Rule of Program Optimization: Don't do it. </a:t>
            </a:r>
            <a:endParaRPr lang="en-US" sz="2000" i="1" dirty="0" smtClean="0"/>
          </a:p>
          <a:p>
            <a:pPr marL="0" indent="0" algn="ctr">
              <a:buNone/>
            </a:pPr>
            <a:r>
              <a:rPr lang="en-US" sz="2000" i="1" dirty="0" smtClean="0"/>
              <a:t>The </a:t>
            </a:r>
            <a:r>
              <a:rPr lang="en-US" sz="2000" i="1" dirty="0"/>
              <a:t>Second Rule of Program Optimization (for experts only!): Don't do it </a:t>
            </a:r>
            <a:r>
              <a:rPr lang="en-US" sz="2000" b="1" i="1" dirty="0"/>
              <a:t>yet</a:t>
            </a:r>
            <a:r>
              <a:rPr lang="en-US" sz="2000" i="1" dirty="0"/>
              <a:t>.” </a:t>
            </a:r>
            <a:endParaRPr lang="en-US" sz="2000" i="1" dirty="0" smtClean="0"/>
          </a:p>
          <a:p>
            <a:pPr marL="0" indent="0" algn="ctr">
              <a:buNone/>
            </a:pPr>
            <a:r>
              <a:rPr lang="en-US" sz="2000" dirty="0" smtClean="0"/>
              <a:t>- </a:t>
            </a:r>
            <a:r>
              <a:rPr lang="en-US" sz="2000" dirty="0"/>
              <a:t>Michael A. Jackson</a:t>
            </a:r>
          </a:p>
        </p:txBody>
      </p:sp>
    </p:spTree>
    <p:extLst>
      <p:ext uri="{BB962C8B-B14F-4D97-AF65-F5344CB8AC3E}">
        <p14:creationId xmlns:p14="http://schemas.microsoft.com/office/powerpoint/2010/main" val="42626336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500"/>
                                        <p:tgtEl>
                                          <p:spTgt spid="5">
                                            <p:txEl>
                                              <p:pRg st="3" end="3"/>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animEffect transition="in" filter="fade">
                                      <p:cBhvr>
                                        <p:cTn id="15" dur="500"/>
                                        <p:tgtEl>
                                          <p:spTgt spid="5">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5" end="5"/>
                                            </p:txEl>
                                          </p:spTgt>
                                        </p:tgtEl>
                                        <p:attrNameLst>
                                          <p:attrName>style.visibility</p:attrName>
                                        </p:attrNameLst>
                                      </p:cBhvr>
                                      <p:to>
                                        <p:strVal val="visible"/>
                                      </p:to>
                                    </p:set>
                                    <p:animEffect transition="in" filter="fade">
                                      <p:cBhvr>
                                        <p:cTn id="18"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Inspection tools are the key!</a:t>
            </a:r>
            <a:endParaRPr lang="en-US" dirty="0"/>
          </a:p>
        </p:txBody>
      </p:sp>
      <p:sp>
        <p:nvSpPr>
          <p:cNvPr id="3" name="Content Placeholder 2"/>
          <p:cNvSpPr>
            <a:spLocks noGrp="1"/>
          </p:cNvSpPr>
          <p:nvPr>
            <p:ph idx="1"/>
          </p:nvPr>
        </p:nvSpPr>
        <p:spPr>
          <a:xfrm>
            <a:off x="457201" y="1200151"/>
            <a:ext cx="4676774" cy="3394472"/>
          </a:xfrm>
        </p:spPr>
        <p:txBody>
          <a:bodyPr>
            <a:normAutofit/>
          </a:bodyPr>
          <a:lstStyle/>
          <a:p>
            <a:r>
              <a:rPr lang="en-US" dirty="0" smtClean="0"/>
              <a:t>Deep inspection and analysis tools will help you identify the best optimizations</a:t>
            </a:r>
          </a:p>
          <a:p>
            <a:r>
              <a:rPr lang="en-US" dirty="0" smtClean="0"/>
              <a:t>Think about the kind of tools you use for CPU performance optimization</a:t>
            </a:r>
          </a:p>
          <a:p>
            <a:endParaRPr lang="en-US" dirty="0" smtClean="0"/>
          </a:p>
          <a:p>
            <a:endParaRPr lang="en-US" dirty="0" smtClean="0"/>
          </a:p>
          <a:p>
            <a:endParaRPr lang="en-US" dirty="0" smtClean="0"/>
          </a:p>
          <a:p>
            <a:pPr marL="457200" lvl="1" indent="0">
              <a:buNone/>
            </a:pPr>
            <a:endParaRPr lang="en-US" sz="2000" dirty="0" smtClean="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4425" y="1382267"/>
            <a:ext cx="3971925" cy="2983357"/>
          </a:xfrm>
          <a:prstGeom prst="rect">
            <a:avLst/>
          </a:prstGeom>
        </p:spPr>
      </p:pic>
    </p:spTree>
    <p:extLst>
      <p:ext uri="{BB962C8B-B14F-4D97-AF65-F5344CB8AC3E}">
        <p14:creationId xmlns:p14="http://schemas.microsoft.com/office/powerpoint/2010/main" val="1197350866"/>
      </p:ext>
    </p:extLst>
  </p:cSld>
  <p:clrMapOvr>
    <a:masterClrMapping/>
  </p:clrMapOvr>
  <p:transition spd="med">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Tool: Profilers</a:t>
            </a:r>
            <a:endParaRPr lang="en-US" dirty="0"/>
          </a:p>
        </p:txBody>
      </p:sp>
      <p:sp>
        <p:nvSpPr>
          <p:cNvPr id="3" name="Content Placeholder 2"/>
          <p:cNvSpPr>
            <a:spLocks noGrp="1"/>
          </p:cNvSpPr>
          <p:nvPr>
            <p:ph idx="1"/>
          </p:nvPr>
        </p:nvSpPr>
        <p:spPr>
          <a:xfrm>
            <a:off x="457200" y="1200151"/>
            <a:ext cx="4781550" cy="3394472"/>
          </a:xfrm>
        </p:spPr>
        <p:txBody>
          <a:bodyPr/>
          <a:lstStyle/>
          <a:p>
            <a:r>
              <a:rPr lang="en-US" dirty="0" smtClean="0"/>
              <a:t>We built profilers to track bandwidth use and priority calculation results</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1394934"/>
            <a:ext cx="3187291" cy="3034190"/>
          </a:xfrm>
          <a:prstGeom prst="rect">
            <a:avLst/>
          </a:prstGeom>
        </p:spPr>
      </p:pic>
    </p:spTree>
    <p:extLst>
      <p:ext uri="{BB962C8B-B14F-4D97-AF65-F5344CB8AC3E}">
        <p14:creationId xmlns:p14="http://schemas.microsoft.com/office/powerpoint/2010/main" val="1521921581"/>
      </p:ext>
    </p:extLst>
  </p:cSld>
  <p:clrMapOvr>
    <a:masterClrMapping/>
  </p:clrMapOvr>
  <p:transition spd="med">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Profiler demo</a:t>
            </a:r>
            <a:endParaRPr lang="en-US" dirty="0"/>
          </a:p>
        </p:txBody>
      </p:sp>
      <p:sp>
        <p:nvSpPr>
          <p:cNvPr id="3" name="Content Placeholder 2"/>
          <p:cNvSpPr>
            <a:spLocks noGrp="1"/>
          </p:cNvSpPr>
          <p:nvPr>
            <p:ph idx="1"/>
          </p:nvPr>
        </p:nvSpPr>
        <p:spPr/>
        <p:txBody>
          <a:bodyPr/>
          <a:lstStyle/>
          <a:p>
            <a:r>
              <a:rPr lang="en-US" dirty="0"/>
              <a:t>[video]</a:t>
            </a:r>
          </a:p>
          <a:p>
            <a:endParaRPr lang="en-US" dirty="0"/>
          </a:p>
        </p:txBody>
      </p:sp>
    </p:spTree>
    <p:extLst>
      <p:ext uri="{BB962C8B-B14F-4D97-AF65-F5344CB8AC3E}">
        <p14:creationId xmlns:p14="http://schemas.microsoft.com/office/powerpoint/2010/main" val="1283974764"/>
      </p:ext>
    </p:extLst>
  </p:cSld>
  <p:clrMapOvr>
    <a:masterClrMapping/>
  </p:clrMapOvr>
  <p:transition spd="med">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 Films</a:t>
            </a:r>
            <a:endParaRPr lang="en-US" dirty="0"/>
          </a:p>
        </p:txBody>
      </p:sp>
      <p:sp>
        <p:nvSpPr>
          <p:cNvPr id="3" name="Content Placeholder 2"/>
          <p:cNvSpPr>
            <a:spLocks noGrp="1"/>
          </p:cNvSpPr>
          <p:nvPr>
            <p:ph idx="1"/>
          </p:nvPr>
        </p:nvSpPr>
        <p:spPr>
          <a:xfrm>
            <a:off x="457201" y="1200151"/>
            <a:ext cx="4705350" cy="3394472"/>
          </a:xfrm>
        </p:spPr>
        <p:txBody>
          <a:bodyPr>
            <a:normAutofit fontScale="92500"/>
          </a:bodyPr>
          <a:lstStyle/>
          <a:p>
            <a:r>
              <a:rPr lang="en-US" dirty="0" smtClean="0"/>
              <a:t>Deterministic playback of gameplay sessions</a:t>
            </a:r>
          </a:p>
          <a:p>
            <a:r>
              <a:rPr lang="en-US" dirty="0" smtClean="0"/>
              <a:t>Extraordinarily useful for debugging gameplay…</a:t>
            </a:r>
          </a:p>
          <a:p>
            <a:r>
              <a:rPr lang="en-US" dirty="0" smtClean="0"/>
              <a:t>…but have never been very useful for network debugging </a:t>
            </a:r>
          </a:p>
          <a:p>
            <a:pPr lvl="1"/>
            <a:r>
              <a:rPr lang="en-US" dirty="0" smtClean="0"/>
              <a:t>Network systems are idle during film playback</a:t>
            </a:r>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5400" y="1363979"/>
            <a:ext cx="3817620" cy="3054096"/>
          </a:xfrm>
          <a:prstGeom prst="rect">
            <a:avLst/>
          </a:prstGeom>
        </p:spPr>
      </p:pic>
    </p:spTree>
    <p:extLst>
      <p:ext uri="{BB962C8B-B14F-4D97-AF65-F5344CB8AC3E}">
        <p14:creationId xmlns:p14="http://schemas.microsoft.com/office/powerpoint/2010/main" val="2095656720"/>
      </p:ext>
    </p:extLst>
  </p:cSld>
  <p:clrMapOvr>
    <a:masterClrMapping/>
  </p:clrMapOvr>
  <p:transition spd="med">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Leveraging Films</a:t>
            </a:r>
            <a:endParaRPr lang="en-US" dirty="0"/>
          </a:p>
        </p:txBody>
      </p:sp>
      <p:sp>
        <p:nvSpPr>
          <p:cNvPr id="3" name="Content Placeholder 2"/>
          <p:cNvSpPr>
            <a:spLocks noGrp="1"/>
          </p:cNvSpPr>
          <p:nvPr>
            <p:ph idx="1"/>
          </p:nvPr>
        </p:nvSpPr>
        <p:spPr>
          <a:xfrm>
            <a:off x="457200" y="1200151"/>
            <a:ext cx="4187952" cy="3394472"/>
          </a:xfrm>
        </p:spPr>
        <p:txBody>
          <a:bodyPr>
            <a:normAutofit/>
          </a:bodyPr>
          <a:lstStyle/>
          <a:p>
            <a:r>
              <a:rPr lang="en-US" dirty="0" smtClean="0"/>
              <a:t>Splice the </a:t>
            </a:r>
            <a:r>
              <a:rPr lang="en-US" dirty="0"/>
              <a:t>network profiler </a:t>
            </a:r>
            <a:r>
              <a:rPr lang="en-US" dirty="0" smtClean="0"/>
              <a:t>data </a:t>
            </a:r>
            <a:r>
              <a:rPr lang="en-US" dirty="0"/>
              <a:t>into the films</a:t>
            </a:r>
          </a:p>
          <a:p>
            <a:r>
              <a:rPr lang="en-US" dirty="0" smtClean="0"/>
              <a:t>For the first time, we could analyze network performance after the fact</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7631" y="1722500"/>
            <a:ext cx="1426446" cy="2417827"/>
          </a:xfrm>
          <a:prstGeom prst="rect">
            <a:avLst/>
          </a:prstGeom>
        </p:spPr>
      </p:pic>
      <p:sp>
        <p:nvSpPr>
          <p:cNvPr id="6" name="TextBox 5"/>
          <p:cNvSpPr txBox="1"/>
          <p:nvPr/>
        </p:nvSpPr>
        <p:spPr>
          <a:xfrm>
            <a:off x="6211176" y="2208139"/>
            <a:ext cx="755904" cy="1446550"/>
          </a:xfrm>
          <a:prstGeom prst="rect">
            <a:avLst/>
          </a:prstGeom>
          <a:noFill/>
        </p:spPr>
        <p:txBody>
          <a:bodyPr wrap="square" rtlCol="0">
            <a:spAutoFit/>
          </a:bodyPr>
          <a:lstStyle/>
          <a:p>
            <a:pPr algn="ctr"/>
            <a:r>
              <a:rPr lang="en-US" sz="8800" dirty="0" smtClean="0"/>
              <a:t>+</a:t>
            </a:r>
            <a:endParaRPr lang="en-US" dirty="0"/>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47687" y="1722501"/>
            <a:ext cx="1727019" cy="2417826"/>
          </a:xfrm>
          <a:prstGeom prst="rect">
            <a:avLst/>
          </a:prstGeom>
        </p:spPr>
      </p:pic>
    </p:spTree>
    <p:extLst>
      <p:ext uri="{BB962C8B-B14F-4D97-AF65-F5344CB8AC3E}">
        <p14:creationId xmlns:p14="http://schemas.microsoft.com/office/powerpoint/2010/main" val="266794159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 Playtests</a:t>
            </a:r>
            <a:endParaRPr lang="en-US" dirty="0"/>
          </a:p>
        </p:txBody>
      </p:sp>
      <p:sp>
        <p:nvSpPr>
          <p:cNvPr id="3" name="Content Placeholder 2"/>
          <p:cNvSpPr>
            <a:spLocks noGrp="1"/>
          </p:cNvSpPr>
          <p:nvPr>
            <p:ph idx="1"/>
          </p:nvPr>
        </p:nvSpPr>
        <p:spPr>
          <a:xfrm>
            <a:off x="457200" y="1200151"/>
            <a:ext cx="4133849" cy="3394472"/>
          </a:xfrm>
        </p:spPr>
        <p:txBody>
          <a:bodyPr>
            <a:normAutofit/>
          </a:bodyPr>
          <a:lstStyle/>
          <a:p>
            <a:r>
              <a:rPr lang="en-US" dirty="0" smtClean="0"/>
              <a:t>Network </a:t>
            </a:r>
            <a:r>
              <a:rPr lang="en-US" dirty="0" err="1" smtClean="0"/>
              <a:t>perf</a:t>
            </a:r>
            <a:r>
              <a:rPr lang="en-US" dirty="0" smtClean="0"/>
              <a:t> playtests, once a month during production</a:t>
            </a:r>
          </a:p>
          <a:p>
            <a:r>
              <a:rPr lang="en-US" dirty="0" smtClean="0"/>
              <a:t>Simulate adverse </a:t>
            </a:r>
            <a:r>
              <a:rPr lang="en-US" dirty="0"/>
              <a:t>network conditions </a:t>
            </a:r>
            <a:r>
              <a:rPr lang="en-US" dirty="0" smtClean="0"/>
              <a:t>with </a:t>
            </a:r>
            <a:r>
              <a:rPr lang="en-US" dirty="0"/>
              <a:t>traffic shaping </a:t>
            </a:r>
            <a:r>
              <a:rPr lang="en-US" dirty="0" smtClean="0"/>
              <a:t>tools</a:t>
            </a:r>
            <a:endParaRPr lang="en-US" sz="3200" dirty="0" smtClean="0"/>
          </a:p>
          <a:p>
            <a:endParaRPr lang="en-US" sz="3200" dirty="0" smtClean="0"/>
          </a:p>
        </p:txBody>
      </p:sp>
      <p:pic>
        <p:nvPicPr>
          <p:cNvPr id="4"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57571" y="1400175"/>
            <a:ext cx="4342237" cy="2441575"/>
          </a:xfrm>
          <a:prstGeom prst="rect">
            <a:avLst/>
          </a:prstGeom>
        </p:spPr>
      </p:pic>
    </p:spTree>
    <p:extLst>
      <p:ext uri="{BB962C8B-B14F-4D97-AF65-F5344CB8AC3E}">
        <p14:creationId xmlns:p14="http://schemas.microsoft.com/office/powerpoint/2010/main" val="3179745939"/>
      </p:ext>
    </p:extLst>
  </p:cSld>
  <p:clrMapOvr>
    <a:masterClrMapping/>
  </p:clrMapOvr>
  <p:transition spd="med">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 Playtests</a:t>
            </a:r>
            <a:endParaRPr lang="en-US" dirty="0"/>
          </a:p>
        </p:txBody>
      </p:sp>
      <p:sp>
        <p:nvSpPr>
          <p:cNvPr id="3" name="Content Placeholder 2"/>
          <p:cNvSpPr>
            <a:spLocks noGrp="1"/>
          </p:cNvSpPr>
          <p:nvPr>
            <p:ph idx="1"/>
          </p:nvPr>
        </p:nvSpPr>
        <p:spPr>
          <a:xfrm>
            <a:off x="457199" y="1200151"/>
            <a:ext cx="5638801" cy="3394472"/>
          </a:xfrm>
        </p:spPr>
        <p:txBody>
          <a:bodyPr>
            <a:normAutofit/>
          </a:bodyPr>
          <a:lstStyle/>
          <a:p>
            <a:r>
              <a:rPr lang="en-US" dirty="0" smtClean="0"/>
              <a:t>How can we measure success in these playtests?</a:t>
            </a:r>
          </a:p>
          <a:p>
            <a:r>
              <a:rPr lang="en-US" dirty="0" smtClean="0"/>
              <a:t>Allow players to report lag with a controller button!</a:t>
            </a:r>
            <a:endParaRPr lang="en-US" dirty="0"/>
          </a:p>
          <a:p>
            <a:pPr lvl="1"/>
            <a:r>
              <a:rPr lang="en-US" sz="2000" dirty="0"/>
              <a:t>Afterwards, investigate perceived lag events</a:t>
            </a:r>
          </a:p>
          <a:p>
            <a:r>
              <a:rPr lang="en-US" dirty="0"/>
              <a:t>Will also find confusing game mechanics!</a:t>
            </a:r>
          </a:p>
          <a:p>
            <a:endParaRPr lang="en-US" dirty="0" smtClean="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4698" y="1285875"/>
            <a:ext cx="2720679" cy="1756022"/>
          </a:xfrm>
          <a:prstGeom prst="rect">
            <a:avLst/>
          </a:prstGeom>
        </p:spPr>
      </p:pic>
    </p:spTree>
    <p:extLst>
      <p:ext uri="{BB962C8B-B14F-4D97-AF65-F5344CB8AC3E}">
        <p14:creationId xmlns:p14="http://schemas.microsoft.com/office/powerpoint/2010/main" val="117495462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Culmination!</a:t>
            </a:r>
            <a:endParaRPr lang="en-US" dirty="0"/>
          </a:p>
        </p:txBody>
      </p:sp>
      <p:sp>
        <p:nvSpPr>
          <p:cNvPr id="3" name="Content Placeholder 2"/>
          <p:cNvSpPr>
            <a:spLocks noGrp="1"/>
          </p:cNvSpPr>
          <p:nvPr>
            <p:ph idx="1"/>
          </p:nvPr>
        </p:nvSpPr>
        <p:spPr/>
        <p:txBody>
          <a:bodyPr/>
          <a:lstStyle/>
          <a:p>
            <a:r>
              <a:rPr lang="en-US" dirty="0"/>
              <a:t>[video]</a:t>
            </a:r>
          </a:p>
          <a:p>
            <a:endParaRPr lang="en-US" dirty="0"/>
          </a:p>
        </p:txBody>
      </p:sp>
    </p:spTree>
    <p:extLst>
      <p:ext uri="{BB962C8B-B14F-4D97-AF65-F5344CB8AC3E}">
        <p14:creationId xmlns:p14="http://schemas.microsoft.com/office/powerpoint/2010/main" val="155412846"/>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is gameplay networking?</a:t>
            </a:r>
            <a:endParaRPr lang="en-US" dirty="0"/>
          </a:p>
        </p:txBody>
      </p:sp>
      <p:sp>
        <p:nvSpPr>
          <p:cNvPr id="3" name="Content Placeholder 2"/>
          <p:cNvSpPr>
            <a:spLocks noGrp="1"/>
          </p:cNvSpPr>
          <p:nvPr>
            <p:ph idx="1"/>
          </p:nvPr>
        </p:nvSpPr>
        <p:spPr/>
        <p:txBody>
          <a:bodyPr>
            <a:normAutofit/>
          </a:bodyPr>
          <a:lstStyle/>
          <a:p>
            <a:r>
              <a:rPr lang="en-US" dirty="0"/>
              <a:t>Communicating sufficient information to maintain a perceptually shared reality, while minimizing both bandwidth use and perceived violations of the integrity of the simulation (artifacts</a:t>
            </a:r>
            <a:r>
              <a:rPr lang="en-US" dirty="0" smtClean="0"/>
              <a:t>) </a:t>
            </a:r>
          </a:p>
          <a:p>
            <a:r>
              <a:rPr lang="en-US" dirty="0" smtClean="0"/>
              <a:t>OR: Technology to help multiple players sustain the belief that they are playing a fun game together</a:t>
            </a:r>
          </a:p>
          <a:p>
            <a:endParaRPr lang="en-US" dirty="0" smtClean="0">
              <a:solidFill>
                <a:srgbClr val="00B050"/>
              </a:solidFill>
            </a:endParaRPr>
          </a:p>
        </p:txBody>
      </p:sp>
    </p:spTree>
    <p:extLst>
      <p:ext uri="{BB962C8B-B14F-4D97-AF65-F5344CB8AC3E}">
        <p14:creationId xmlns:p14="http://schemas.microsoft.com/office/powerpoint/2010/main" val="70072670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9" presetClass="emph" presetSubtype="0" nodeType="withEffect">
                                  <p:stCondLst>
                                    <p:cond delay="0"/>
                                  </p:stCondLst>
                                  <p:childTnLst>
                                    <p:set>
                                      <p:cBhvr rctx="PPT">
                                        <p:cTn id="9" dur="indefinite"/>
                                        <p:tgtEl>
                                          <p:spTgt spid="3">
                                            <p:txEl>
                                              <p:pRg st="0" end="0"/>
                                            </p:txEl>
                                          </p:spTgt>
                                        </p:tgtEl>
                                        <p:attrNameLst>
                                          <p:attrName>style.opacity</p:attrName>
                                        </p:attrNameLst>
                                      </p:cBhvr>
                                      <p:to>
                                        <p:strVal val="0.25"/>
                                      </p:to>
                                    </p:set>
                                    <p:animEffect filter="image" prLst="opacity: 0.25">
                                      <p:cBhvr rctx="IE">
                                        <p:cTn id="10" dur="indefinite"/>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Inspection of Halo 3 revealed…</a:t>
            </a:r>
            <a:endParaRPr lang="en-US" dirty="0"/>
          </a:p>
        </p:txBody>
      </p:sp>
      <p:sp>
        <p:nvSpPr>
          <p:cNvPr id="3" name="Content Placeholder 2"/>
          <p:cNvSpPr>
            <a:spLocks noGrp="1"/>
          </p:cNvSpPr>
          <p:nvPr>
            <p:ph idx="1"/>
          </p:nvPr>
        </p:nvSpPr>
        <p:spPr>
          <a:xfrm>
            <a:off x="457200" y="1200151"/>
            <a:ext cx="5962650" cy="3394472"/>
          </a:xfrm>
        </p:spPr>
        <p:txBody>
          <a:bodyPr>
            <a:normAutofit/>
          </a:bodyPr>
          <a:lstStyle/>
          <a:p>
            <a:r>
              <a:rPr lang="en-US" dirty="0" smtClean="0"/>
              <a:t>50% positions/velocities/orientations</a:t>
            </a:r>
          </a:p>
          <a:p>
            <a:r>
              <a:rPr lang="en-US" dirty="0" smtClean="0"/>
              <a:t>20% player control data</a:t>
            </a:r>
          </a:p>
          <a:p>
            <a:r>
              <a:rPr lang="en-US" dirty="0" smtClean="0"/>
              <a:t>20% weapon firing, bullets, damage</a:t>
            </a:r>
          </a:p>
          <a:p>
            <a:r>
              <a:rPr lang="en-US" dirty="0" smtClean="0"/>
              <a:t>10% other</a:t>
            </a:r>
          </a:p>
          <a:p>
            <a:r>
              <a:rPr lang="en-US" dirty="0" err="1" smtClean="0"/>
              <a:t>Woohoo</a:t>
            </a:r>
            <a:r>
              <a:rPr lang="en-US" dirty="0" smtClean="0"/>
              <a:t>, let’s optimize the heavy hitters!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8425" y="1304925"/>
            <a:ext cx="2313149" cy="3443287"/>
          </a:xfrm>
          <a:prstGeom prst="rect">
            <a:avLst/>
          </a:prstGeom>
        </p:spPr>
      </p:pic>
    </p:spTree>
    <p:extLst>
      <p:ext uri="{BB962C8B-B14F-4D97-AF65-F5344CB8AC3E}">
        <p14:creationId xmlns:p14="http://schemas.microsoft.com/office/powerpoint/2010/main" val="1662852040"/>
      </p:ext>
    </p:extLst>
  </p:cSld>
  <p:clrMapOvr>
    <a:masterClrMapping/>
  </p:clrMapOvr>
  <p:transition spd="med">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This was a false start</a:t>
            </a:r>
            <a:endParaRPr lang="en-US" dirty="0"/>
          </a:p>
        </p:txBody>
      </p:sp>
      <p:sp>
        <p:nvSpPr>
          <p:cNvPr id="3" name="Content Placeholder 2"/>
          <p:cNvSpPr>
            <a:spLocks noGrp="1"/>
          </p:cNvSpPr>
          <p:nvPr>
            <p:ph idx="1"/>
          </p:nvPr>
        </p:nvSpPr>
        <p:spPr>
          <a:xfrm>
            <a:off x="457201" y="1200151"/>
            <a:ext cx="5467349" cy="3394472"/>
          </a:xfrm>
        </p:spPr>
        <p:txBody>
          <a:bodyPr/>
          <a:lstStyle/>
          <a:p>
            <a:r>
              <a:rPr lang="en-US" dirty="0" smtClean="0"/>
              <a:t>Hard to further optimize the encoding of positions, velocities, and orientations</a:t>
            </a:r>
          </a:p>
          <a:p>
            <a:r>
              <a:rPr lang="en-US" dirty="0" smtClean="0"/>
              <a:t>Like seeing your math functions in your CPU profiles</a:t>
            </a:r>
          </a:p>
          <a:p>
            <a:r>
              <a:rPr lang="en-US" dirty="0" smtClean="0"/>
              <a:t>Need to optimize at a higher level</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7786" y="1295400"/>
            <a:ext cx="1949939" cy="1580586"/>
          </a:xfrm>
          <a:prstGeom prst="rect">
            <a:avLst/>
          </a:prstGeom>
        </p:spPr>
      </p:pic>
    </p:spTree>
    <p:extLst>
      <p:ext uri="{BB962C8B-B14F-4D97-AF65-F5344CB8AC3E}">
        <p14:creationId xmlns:p14="http://schemas.microsoft.com/office/powerpoint/2010/main" val="177139388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Good Optimizations IN Reach</a:t>
            </a:r>
            <a:endParaRPr lang="en-US" dirty="0"/>
          </a:p>
        </p:txBody>
      </p:sp>
      <p:sp>
        <p:nvSpPr>
          <p:cNvPr id="5" name="Text Placeholder 4"/>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97740633"/>
      </p:ext>
    </p:extLst>
  </p:cSld>
  <p:clrMapOvr>
    <a:masterClrMapping/>
  </p:clrMapOvr>
  <p:transition spd="med">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Reducing always-on bandwidth use</a:t>
            </a:r>
            <a:endParaRPr lang="en-US" dirty="0"/>
          </a:p>
        </p:txBody>
      </p:sp>
      <p:sp>
        <p:nvSpPr>
          <p:cNvPr id="3" name="Content Placeholder 2"/>
          <p:cNvSpPr>
            <a:spLocks noGrp="1"/>
          </p:cNvSpPr>
          <p:nvPr>
            <p:ph idx="1"/>
          </p:nvPr>
        </p:nvSpPr>
        <p:spPr/>
        <p:txBody>
          <a:bodyPr>
            <a:normAutofit/>
          </a:bodyPr>
          <a:lstStyle/>
          <a:p>
            <a:r>
              <a:rPr lang="en-US" dirty="0"/>
              <a:t>H</a:t>
            </a:r>
            <a:r>
              <a:rPr lang="en-US" dirty="0" smtClean="0"/>
              <a:t>ost-&gt;client control replication accounted for 22% of all host upstream on Halo 3</a:t>
            </a:r>
          </a:p>
          <a:p>
            <a:pPr lvl="1"/>
            <a:r>
              <a:rPr lang="en-US" dirty="0" smtClean="0"/>
              <a:t>Removed data that was duplicated in object state data</a:t>
            </a:r>
          </a:p>
          <a:p>
            <a:pPr lvl="1"/>
            <a:r>
              <a:rPr lang="en-US" dirty="0" smtClean="0"/>
              <a:t>Removed data that clients didn’t need to know</a:t>
            </a:r>
          </a:p>
          <a:p>
            <a:pPr lvl="1"/>
            <a:r>
              <a:rPr lang="en-US" dirty="0" smtClean="0"/>
              <a:t>Optimized </a:t>
            </a:r>
            <a:r>
              <a:rPr lang="en-US" i="1" dirty="0" smtClean="0"/>
              <a:t>some</a:t>
            </a:r>
            <a:r>
              <a:rPr lang="en-US" dirty="0" smtClean="0"/>
              <a:t> encoding (details in slide notes)</a:t>
            </a:r>
          </a:p>
          <a:p>
            <a:r>
              <a:rPr lang="en-US" dirty="0" smtClean="0"/>
              <a:t>Reduced bandwidth use by 60% (14% overall)</a:t>
            </a:r>
            <a:endParaRPr lang="en-US" dirty="0"/>
          </a:p>
          <a:p>
            <a:endParaRPr lang="en-US" dirty="0" smtClean="0"/>
          </a:p>
          <a:p>
            <a:endParaRPr lang="en-US" dirty="0" smtClean="0"/>
          </a:p>
        </p:txBody>
      </p:sp>
    </p:spTree>
    <p:extLst>
      <p:ext uri="{BB962C8B-B14F-4D97-AF65-F5344CB8AC3E}">
        <p14:creationId xmlns:p14="http://schemas.microsoft.com/office/powerpoint/2010/main" val="259626226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5058" y="1066798"/>
            <a:ext cx="6011334" cy="3381375"/>
          </a:xfrm>
          <a:prstGeom prst="rect">
            <a:avLst/>
          </a:prstGeom>
        </p:spPr>
      </p:pic>
      <p:sp>
        <p:nvSpPr>
          <p:cNvPr id="2" name="Title 1"/>
          <p:cNvSpPr>
            <a:spLocks noGrp="1"/>
          </p:cNvSpPr>
          <p:nvPr>
            <p:ph type="title"/>
          </p:nvPr>
        </p:nvSpPr>
        <p:spPr/>
        <p:txBody>
          <a:bodyPr>
            <a:normAutofit/>
          </a:bodyPr>
          <a:lstStyle/>
          <a:p>
            <a:r>
              <a:rPr lang="en-US" dirty="0" smtClean="0"/>
              <a:t>Fixing a prioritization bug</a:t>
            </a:r>
            <a:endParaRPr lang="en-US" dirty="0"/>
          </a:p>
        </p:txBody>
      </p:sp>
      <p:sp>
        <p:nvSpPr>
          <p:cNvPr id="3" name="Content Placeholder 2"/>
          <p:cNvSpPr>
            <a:spLocks noGrp="1"/>
          </p:cNvSpPr>
          <p:nvPr>
            <p:ph idx="1"/>
          </p:nvPr>
        </p:nvSpPr>
        <p:spPr>
          <a:xfrm>
            <a:off x="457198" y="1200151"/>
            <a:ext cx="7943851" cy="3394472"/>
          </a:xfrm>
        </p:spPr>
        <p:txBody>
          <a:bodyPr>
            <a:noAutofit/>
          </a:bodyPr>
          <a:lstStyle/>
          <a:p>
            <a:r>
              <a:rPr lang="en-US" dirty="0" smtClean="0"/>
              <a:t>Problem: Idle grenades rolling around on the ground had incredibly high network priority</a:t>
            </a:r>
          </a:p>
          <a:p>
            <a:r>
              <a:rPr lang="en-US" dirty="0" smtClean="0"/>
              <a:t>The cause was traced back… to a </a:t>
            </a:r>
            <a:r>
              <a:rPr lang="en-US" dirty="0" err="1" smtClean="0"/>
              <a:t>bugfix</a:t>
            </a:r>
            <a:r>
              <a:rPr lang="en-US" dirty="0" smtClean="0"/>
              <a:t> at the end of Halo 3!  </a:t>
            </a:r>
          </a:p>
          <a:p>
            <a:r>
              <a:rPr lang="en-US" dirty="0" smtClean="0"/>
              <a:t>“Equipment” was given a huge priority boost</a:t>
            </a:r>
          </a:p>
          <a:p>
            <a:r>
              <a:rPr lang="en-US" dirty="0" smtClean="0"/>
              <a:t>Fix: only apply priority boost to </a:t>
            </a:r>
            <a:r>
              <a:rPr lang="en-US" i="1" dirty="0" smtClean="0"/>
              <a:t>active</a:t>
            </a:r>
            <a:r>
              <a:rPr lang="en-US" dirty="0" smtClean="0"/>
              <a:t> equipment</a:t>
            </a:r>
          </a:p>
        </p:txBody>
      </p:sp>
    </p:spTree>
    <p:extLst>
      <p:ext uri="{BB962C8B-B14F-4D97-AF65-F5344CB8AC3E}">
        <p14:creationId xmlns:p14="http://schemas.microsoft.com/office/powerpoint/2010/main" val="292357329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 presetClass="entr" presetSubtype="0" fill="hold" grpId="1"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uiExpand="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Changing game mechanics</a:t>
            </a:r>
            <a:endParaRPr lang="en-US" dirty="0"/>
          </a:p>
        </p:txBody>
      </p:sp>
      <p:sp>
        <p:nvSpPr>
          <p:cNvPr id="3" name="Content Placeholder 2"/>
          <p:cNvSpPr>
            <a:spLocks noGrp="1"/>
          </p:cNvSpPr>
          <p:nvPr>
            <p:ph idx="1"/>
          </p:nvPr>
        </p:nvSpPr>
        <p:spPr>
          <a:xfrm>
            <a:off x="457201" y="1200151"/>
            <a:ext cx="4429124" cy="3394472"/>
          </a:xfrm>
        </p:spPr>
        <p:txBody>
          <a:bodyPr>
            <a:normAutofit/>
          </a:bodyPr>
          <a:lstStyle/>
          <a:p>
            <a:r>
              <a:rPr lang="en-US" dirty="0" smtClean="0"/>
              <a:t>Halo 3 used a constant artificial friction on items</a:t>
            </a:r>
          </a:p>
          <a:p>
            <a:r>
              <a:rPr lang="en-US" dirty="0" smtClean="0"/>
              <a:t>Problem: Very slow descent on hills</a:t>
            </a:r>
          </a:p>
          <a:p>
            <a:r>
              <a:rPr lang="en-US" dirty="0" smtClean="0"/>
              <a:t>Optimization: Fake friction!</a:t>
            </a:r>
          </a:p>
          <a:p>
            <a:pPr lvl="1"/>
            <a:endParaRPr lang="en-US" sz="1800" dirty="0" smtClean="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8877" y="1123950"/>
            <a:ext cx="3175596" cy="3609974"/>
          </a:xfrm>
          <a:prstGeom prst="rect">
            <a:avLst/>
          </a:prstGeom>
        </p:spPr>
      </p:pic>
    </p:spTree>
    <p:extLst>
      <p:ext uri="{BB962C8B-B14F-4D97-AF65-F5344CB8AC3E}">
        <p14:creationId xmlns:p14="http://schemas.microsoft.com/office/powerpoint/2010/main" val="338491093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Ragdoll networking</a:t>
            </a:r>
            <a:endParaRPr lang="en-US" dirty="0"/>
          </a:p>
        </p:txBody>
      </p:sp>
      <p:sp>
        <p:nvSpPr>
          <p:cNvPr id="3" name="Content Placeholder 2"/>
          <p:cNvSpPr>
            <a:spLocks noGrp="1"/>
          </p:cNvSpPr>
          <p:nvPr>
            <p:ph idx="1"/>
          </p:nvPr>
        </p:nvSpPr>
        <p:spPr/>
        <p:txBody>
          <a:bodyPr>
            <a:normAutofit/>
          </a:bodyPr>
          <a:lstStyle/>
          <a:p>
            <a:r>
              <a:rPr lang="en-US" dirty="0" smtClean="0"/>
              <a:t>Ragdolls are </a:t>
            </a:r>
            <a:r>
              <a:rPr lang="en-US" dirty="0"/>
              <a:t>difficult </a:t>
            </a:r>
            <a:r>
              <a:rPr lang="en-US" dirty="0" smtClean="0"/>
              <a:t>and costly </a:t>
            </a:r>
            <a:r>
              <a:rPr lang="en-US" dirty="0"/>
              <a:t>to </a:t>
            </a:r>
            <a:r>
              <a:rPr lang="en-US" dirty="0" smtClean="0"/>
              <a:t>network well</a:t>
            </a:r>
          </a:p>
          <a:p>
            <a:r>
              <a:rPr lang="en-US" dirty="0" smtClean="0"/>
              <a:t>Hey, why do we have to network ragdolls?</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1743" y="2438698"/>
            <a:ext cx="3843336" cy="2161876"/>
          </a:xfrm>
          <a:prstGeom prst="rect">
            <a:avLst/>
          </a:prstGeom>
        </p:spPr>
      </p:pic>
    </p:spTree>
    <p:extLst>
      <p:ext uri="{BB962C8B-B14F-4D97-AF65-F5344CB8AC3E}">
        <p14:creationId xmlns:p14="http://schemas.microsoft.com/office/powerpoint/2010/main" val="403056798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Shock</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09283" y="1200150"/>
            <a:ext cx="4525433" cy="3394075"/>
          </a:xfrm>
        </p:spPr>
      </p:pic>
    </p:spTree>
    <p:extLst>
      <p:ext uri="{BB962C8B-B14F-4D97-AF65-F5344CB8AC3E}">
        <p14:creationId xmlns:p14="http://schemas.microsoft.com/office/powerpoint/2010/main" val="2945068374"/>
      </p:ext>
    </p:extLst>
  </p:cSld>
  <p:clrMapOvr>
    <a:masterClrMapping/>
  </p:clrMapOvr>
  <p:transition spd="med">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Skepticism</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09283" y="1200150"/>
            <a:ext cx="4525433" cy="3394075"/>
          </a:xfrm>
        </p:spPr>
      </p:pic>
    </p:spTree>
    <p:extLst>
      <p:ext uri="{BB962C8B-B14F-4D97-AF65-F5344CB8AC3E}">
        <p14:creationId xmlns:p14="http://schemas.microsoft.com/office/powerpoint/2010/main" val="1180498777"/>
      </p:ext>
    </p:extLst>
  </p:cSld>
  <p:clrMapOvr>
    <a:masterClrMapping/>
  </p:clrMapOvr>
  <p:transition spd="med">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09283" y="1200150"/>
            <a:ext cx="4525433" cy="3394075"/>
          </a:xfrm>
        </p:spPr>
      </p:pic>
    </p:spTree>
    <p:extLst>
      <p:ext uri="{BB962C8B-B14F-4D97-AF65-F5344CB8AC3E}">
        <p14:creationId xmlns:p14="http://schemas.microsoft.com/office/powerpoint/2010/main" val="608489473"/>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Common simplifying approaches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1. Lockstep (a.k.a. deterministic, input-passing)</a:t>
            </a:r>
          </a:p>
          <a:p>
            <a:pPr lvl="1"/>
            <a:r>
              <a:rPr lang="en-US" dirty="0" smtClean="0"/>
              <a:t>Common for games with a strict split between input and simulation (e.g. RTS), so input latency issues can be bypassed</a:t>
            </a:r>
          </a:p>
          <a:p>
            <a:pPr lvl="1"/>
            <a:r>
              <a:rPr lang="en-US" dirty="0" smtClean="0"/>
              <a:t>Also common for ports of classic games (avoids game alterations)</a:t>
            </a:r>
          </a:p>
          <a:p>
            <a:r>
              <a:rPr lang="en-US" dirty="0" smtClean="0"/>
              <a:t>2. Reliable transport protocols (TCP or homegrown)</a:t>
            </a:r>
          </a:p>
          <a:p>
            <a:pPr lvl="1"/>
            <a:r>
              <a:rPr lang="en-US" dirty="0" smtClean="0"/>
              <a:t>Requires high bandwidth or simple networked state</a:t>
            </a:r>
          </a:p>
          <a:p>
            <a:pPr lvl="1"/>
            <a:r>
              <a:rPr lang="en-US" dirty="0" smtClean="0"/>
              <a:t>TCP requires high latency tolerance</a:t>
            </a:r>
          </a:p>
          <a:p>
            <a:r>
              <a:rPr lang="en-US" dirty="0" smtClean="0"/>
              <a:t>3. Send all networked state as a single blob (atomically)</a:t>
            </a:r>
          </a:p>
          <a:p>
            <a:pPr lvl="1"/>
            <a:r>
              <a:rPr lang="en-US" dirty="0" smtClean="0"/>
              <a:t>E.g. Quake 3 model</a:t>
            </a:r>
          </a:p>
          <a:p>
            <a:pPr lvl="1"/>
            <a:r>
              <a:rPr lang="en-US" dirty="0" smtClean="0"/>
              <a:t>Works very well as long as the total networked state is not too large</a:t>
            </a:r>
          </a:p>
        </p:txBody>
      </p:sp>
    </p:spTree>
    <p:extLst>
      <p:ext uri="{BB962C8B-B14F-4D97-AF65-F5344CB8AC3E}">
        <p14:creationId xmlns:p14="http://schemas.microsoft.com/office/powerpoint/2010/main" val="271532480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Ragdoll networking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Ragdolls are </a:t>
            </a:r>
            <a:r>
              <a:rPr lang="en-US" dirty="0"/>
              <a:t>difficult </a:t>
            </a:r>
            <a:r>
              <a:rPr lang="en-US" dirty="0" smtClean="0"/>
              <a:t>and costly </a:t>
            </a:r>
            <a:r>
              <a:rPr lang="en-US" dirty="0"/>
              <a:t>to </a:t>
            </a:r>
            <a:r>
              <a:rPr lang="en-US" dirty="0" smtClean="0"/>
              <a:t>network well</a:t>
            </a:r>
          </a:p>
          <a:p>
            <a:r>
              <a:rPr lang="en-US" dirty="0" smtClean="0"/>
              <a:t>Hey, why do we have to network ragdolls?</a:t>
            </a:r>
            <a:endParaRPr lang="en-US" dirty="0"/>
          </a:p>
          <a:p>
            <a:r>
              <a:rPr lang="en-US" dirty="0" smtClean="0"/>
              <a:t>2 challenges</a:t>
            </a:r>
          </a:p>
          <a:p>
            <a:pPr lvl="1"/>
            <a:r>
              <a:rPr lang="en-US" dirty="0" smtClean="0"/>
              <a:t>Ragdolls block bullets</a:t>
            </a:r>
          </a:p>
          <a:p>
            <a:pPr lvl="1"/>
            <a:r>
              <a:rPr lang="en-US" dirty="0" smtClean="0"/>
              <a:t>Humping</a:t>
            </a:r>
          </a:p>
          <a:p>
            <a:r>
              <a:rPr lang="en-US" dirty="0" smtClean="0"/>
              <a:t>2 fixes</a:t>
            </a:r>
          </a:p>
          <a:p>
            <a:pPr lvl="1"/>
            <a:r>
              <a:rPr lang="en-US" dirty="0" smtClean="0"/>
              <a:t>Allow bullets and grenades to penetrate ragdolls freely</a:t>
            </a:r>
          </a:p>
          <a:p>
            <a:pPr lvl="1"/>
            <a:r>
              <a:rPr lang="en-US" dirty="0" smtClean="0"/>
              <a:t>Sync initial state of ragdoll</a:t>
            </a:r>
          </a:p>
        </p:txBody>
      </p:sp>
    </p:spTree>
    <p:extLst>
      <p:ext uri="{BB962C8B-B14F-4D97-AF65-F5344CB8AC3E}">
        <p14:creationId xmlns:p14="http://schemas.microsoft.com/office/powerpoint/2010/main" val="233015008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Smoothing out bursts of bandwidth</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Problems with high ROF weapons: bullets were networked optimally, but not the damage they caused!</a:t>
            </a:r>
          </a:p>
          <a:p>
            <a:pPr lvl="1"/>
            <a:r>
              <a:rPr lang="en-US" dirty="0" smtClean="0"/>
              <a:t>Fix: Allow client prediction of some damage effects</a:t>
            </a:r>
          </a:p>
          <a:p>
            <a:r>
              <a:rPr lang="en-US" dirty="0" smtClean="0"/>
              <a:t>Periodic update of game statistics data taking priority over gameplay traffic (on a protocol below replication)</a:t>
            </a:r>
          </a:p>
          <a:p>
            <a:pPr lvl="1"/>
            <a:r>
              <a:rPr lang="en-US" dirty="0" smtClean="0"/>
              <a:t>Fix: Limit statistics data to &lt;= 10% of each packet</a:t>
            </a:r>
          </a:p>
          <a:p>
            <a:r>
              <a:rPr lang="en-US" dirty="0" smtClean="0"/>
              <a:t>Low-priority objects getting updates in perfect sync</a:t>
            </a:r>
          </a:p>
          <a:p>
            <a:pPr lvl="1"/>
            <a:r>
              <a:rPr lang="en-US" dirty="0" smtClean="0"/>
              <a:t>Fix: Limit objects that can take “panic” priority to N per packet</a:t>
            </a:r>
          </a:p>
          <a:p>
            <a:pPr lvl="1"/>
            <a:endParaRPr lang="en-US" dirty="0" smtClean="0"/>
          </a:p>
        </p:txBody>
      </p:sp>
    </p:spTree>
    <p:extLst>
      <p:ext uri="{BB962C8B-B14F-4D97-AF65-F5344CB8AC3E}">
        <p14:creationId xmlns:p14="http://schemas.microsoft.com/office/powerpoint/2010/main" val="382890154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3 rules of network optimization</a:t>
            </a:r>
            <a:endParaRPr lang="en-US" dirty="0"/>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dirty="0" smtClean="0"/>
              <a:t>Measure twice, cut </a:t>
            </a:r>
            <a:r>
              <a:rPr lang="en-US" dirty="0"/>
              <a:t>once - </a:t>
            </a:r>
            <a:r>
              <a:rPr lang="en-US" dirty="0" smtClean="0"/>
              <a:t>use </a:t>
            </a:r>
            <a:r>
              <a:rPr lang="en-US" dirty="0"/>
              <a:t>tools to guide your </a:t>
            </a:r>
            <a:r>
              <a:rPr lang="en-US" dirty="0" smtClean="0"/>
              <a:t>optimizations</a:t>
            </a:r>
          </a:p>
          <a:p>
            <a:pPr marL="514350" indent="-514350">
              <a:buFont typeface="+mj-lt"/>
              <a:buAutoNum type="arabicPeriod"/>
            </a:pPr>
            <a:r>
              <a:rPr lang="en-US" dirty="0" smtClean="0"/>
              <a:t>Don’t focus on encoding &amp; compression – look at the big picture</a:t>
            </a:r>
          </a:p>
          <a:p>
            <a:pPr marL="514350" indent="-514350">
              <a:buFont typeface="+mj-lt"/>
              <a:buAutoNum type="arabicPeriod"/>
            </a:pPr>
            <a:r>
              <a:rPr lang="en-US" dirty="0" smtClean="0"/>
              <a:t>Make friends with your game mechanics designers and coders</a:t>
            </a:r>
          </a:p>
        </p:txBody>
      </p:sp>
    </p:spTree>
    <p:extLst>
      <p:ext uri="{BB962C8B-B14F-4D97-AF65-F5344CB8AC3E}">
        <p14:creationId xmlns:p14="http://schemas.microsoft.com/office/powerpoint/2010/main" val="213547234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9" presetClass="emph" presetSubtype="0" nodeType="withEffect">
                                  <p:stCondLst>
                                    <p:cond delay="0"/>
                                  </p:stCondLst>
                                  <p:childTnLst>
                                    <p:set>
                                      <p:cBhvr rctx="PPT">
                                        <p:cTn id="14" dur="indefinite"/>
                                        <p:tgtEl>
                                          <p:spTgt spid="3">
                                            <p:txEl>
                                              <p:pRg st="0" end="0"/>
                                            </p:txEl>
                                          </p:spTgt>
                                        </p:tgtEl>
                                        <p:attrNameLst>
                                          <p:attrName>style.opacity</p:attrName>
                                        </p:attrNameLst>
                                      </p:cBhvr>
                                      <p:to>
                                        <p:strVal val="0.5"/>
                                      </p:to>
                                    </p:set>
                                    <p:animEffect filter="image" prLst="opacity: 0.5">
                                      <p:cBhvr rctx="IE">
                                        <p:cTn id="15" dur="indefinite"/>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9" presetClass="emph" presetSubtype="0" nodeType="withEffect">
                                  <p:stCondLst>
                                    <p:cond delay="0"/>
                                  </p:stCondLst>
                                  <p:childTnLst>
                                    <p:set>
                                      <p:cBhvr rctx="PPT">
                                        <p:cTn id="22" dur="indefinite"/>
                                        <p:tgtEl>
                                          <p:spTgt spid="3">
                                            <p:txEl>
                                              <p:pRg st="1" end="1"/>
                                            </p:txEl>
                                          </p:spTgt>
                                        </p:tgtEl>
                                        <p:attrNameLst>
                                          <p:attrName>style.opacity</p:attrName>
                                        </p:attrNameLst>
                                      </p:cBhvr>
                                      <p:to>
                                        <p:strVal val="0.5"/>
                                      </p:to>
                                    </p:set>
                                    <p:animEffect filter="image" prLst="opacity: 0.5">
                                      <p:cBhvr rctx="IE">
                                        <p:cTn id="23" dur="indefinite"/>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Tidbits and The Future</a:t>
            </a:r>
            <a:endParaRPr lang="en-US" dirty="0"/>
          </a:p>
        </p:txBody>
      </p:sp>
      <p:sp>
        <p:nvSpPr>
          <p:cNvPr id="5" name="Text Placeholder 4"/>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49755432"/>
      </p:ext>
    </p:extLst>
  </p:cSld>
  <p:clrMapOvr>
    <a:masterClrMapping/>
  </p:clrMapOvr>
  <p:transition spd="med">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Numbers from Reach</a:t>
            </a:r>
            <a:endParaRPr lang="en-US" dirty="0"/>
          </a:p>
        </p:txBody>
      </p:sp>
      <p:sp>
        <p:nvSpPr>
          <p:cNvPr id="3" name="Content Placeholder 2"/>
          <p:cNvSpPr>
            <a:spLocks noGrp="1"/>
          </p:cNvSpPr>
          <p:nvPr>
            <p:ph idx="1"/>
          </p:nvPr>
        </p:nvSpPr>
        <p:spPr/>
        <p:txBody>
          <a:bodyPr>
            <a:normAutofit/>
          </a:bodyPr>
          <a:lstStyle/>
          <a:p>
            <a:endParaRPr lang="en-US" sz="3400" dirty="0" smtClean="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573628267"/>
              </p:ext>
            </p:extLst>
          </p:nvPr>
        </p:nvGraphicFramePr>
        <p:xfrm>
          <a:off x="478971" y="1197163"/>
          <a:ext cx="8186058" cy="3289493"/>
        </p:xfrm>
        <a:graphic>
          <a:graphicData uri="http://schemas.openxmlformats.org/drawingml/2006/table">
            <a:tbl>
              <a:tblPr firstRow="1" bandRow="1">
                <a:tableStyleId>{2D5ABB26-0587-4C30-8999-92F81FD0307C}</a:tableStyleId>
              </a:tblPr>
              <a:tblGrid>
                <a:gridCol w="1788358"/>
                <a:gridCol w="6397700"/>
              </a:tblGrid>
              <a:tr h="412696">
                <a:tc>
                  <a:txBody>
                    <a:bodyPr/>
                    <a:lstStyle/>
                    <a:p>
                      <a:r>
                        <a:rPr lang="en-US" sz="1800" dirty="0" smtClean="0"/>
                        <a:t>250kbits/s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t>Minimum</a:t>
                      </a:r>
                      <a:r>
                        <a:rPr lang="en-US" sz="1800" baseline="0" dirty="0" smtClean="0"/>
                        <a:t> t</a:t>
                      </a:r>
                      <a:r>
                        <a:rPr lang="en-US" sz="1800" dirty="0" smtClean="0"/>
                        <a:t>otal upstream for the host of a solid 16 player</a:t>
                      </a:r>
                      <a:r>
                        <a:rPr lang="en-US" sz="1800" baseline="0" dirty="0" smtClean="0"/>
                        <a:t> </a:t>
                      </a:r>
                      <a:r>
                        <a:rPr lang="en-US" sz="1800" dirty="0" smtClean="0"/>
                        <a:t>game</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1821">
                <a:tc>
                  <a:txBody>
                    <a:bodyPr/>
                    <a:lstStyle/>
                    <a:p>
                      <a:r>
                        <a:rPr lang="en-US" sz="1800" dirty="0" smtClean="0"/>
                        <a:t>675kbits/s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Maximum total upstream bandwidth use</a:t>
                      </a:r>
                      <a:r>
                        <a:rPr lang="en-US" sz="1800" baseline="0" dirty="0" smtClean="0"/>
                        <a:t> from a single peer</a:t>
                      </a:r>
                      <a:endParaRPr lang="en-US" sz="18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0144">
                <a:tc>
                  <a:txBody>
                    <a:bodyPr/>
                    <a:lstStyle/>
                    <a:p>
                      <a:r>
                        <a:rPr lang="en-US" sz="1800" dirty="0" smtClean="0"/>
                        <a:t>45kbits/s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t>Maximum bandwidth sent to one client</a:t>
                      </a:r>
                      <a:r>
                        <a:rPr lang="en-US" sz="1800" baseline="0" dirty="0" smtClean="0"/>
                        <a:t> from a host</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1792">
                <a:tc>
                  <a:txBody>
                    <a:bodyPr/>
                    <a:lstStyle/>
                    <a:p>
                      <a:r>
                        <a:rPr lang="en-US" sz="1800" smtClean="0"/>
                        <a:t>1kbit/s</a:t>
                      </a:r>
                      <a:endParaRPr lang="en-US" sz="18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t>Host upstream</a:t>
                      </a:r>
                      <a:r>
                        <a:rPr lang="en-US" sz="1800" baseline="0" dirty="0" smtClean="0"/>
                        <a:t> required to replicate one biped to one client at combat quality</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3202">
                <a:tc>
                  <a:txBody>
                    <a:bodyPr/>
                    <a:lstStyle/>
                    <a:p>
                      <a:r>
                        <a:rPr lang="en-US" sz="1800" dirty="0" smtClean="0"/>
                        <a:t>10hz</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t>Minimum packet rate for solid gameplay</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51406">
                <a:tc>
                  <a:txBody>
                    <a:bodyPr/>
                    <a:lstStyle/>
                    <a:p>
                      <a:r>
                        <a:rPr lang="en-US" sz="1800" dirty="0" smtClean="0"/>
                        <a:t>100ms/200ms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Maximum latency for close-quarters gameplay for tournament/casual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0144">
                <a:tc>
                  <a:txBody>
                    <a:bodyPr/>
                    <a:lstStyle/>
                    <a:p>
                      <a:r>
                        <a:rPr lang="en-US" sz="1800" dirty="0" smtClean="0"/>
                        <a:t>133ms/300ms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Maximum latency for ranged</a:t>
                      </a:r>
                      <a:r>
                        <a:rPr lang="en-US" sz="1800" baseline="0" dirty="0" smtClean="0"/>
                        <a:t> gameplay </a:t>
                      </a:r>
                      <a:r>
                        <a:rPr lang="en-US" sz="1800" dirty="0" smtClean="0"/>
                        <a:t>for tournament/casual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86725061"/>
      </p:ext>
    </p:extLst>
  </p:cSld>
  <p:clrMapOvr>
    <a:masterClrMapping/>
  </p:clrMapOvr>
  <p:transition spd="med">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Related best practices</a:t>
            </a:r>
            <a:endParaRPr lang="en-US" dirty="0"/>
          </a:p>
        </p:txBody>
      </p:sp>
      <p:sp>
        <p:nvSpPr>
          <p:cNvPr id="3" name="Content Placeholder 2"/>
          <p:cNvSpPr>
            <a:spLocks noGrp="1"/>
          </p:cNvSpPr>
          <p:nvPr>
            <p:ph idx="1"/>
          </p:nvPr>
        </p:nvSpPr>
        <p:spPr>
          <a:xfrm>
            <a:off x="457200" y="1200151"/>
            <a:ext cx="5534025" cy="3394472"/>
          </a:xfrm>
        </p:spPr>
        <p:txBody>
          <a:bodyPr>
            <a:normAutofit fontScale="85000" lnSpcReduction="10000"/>
          </a:bodyPr>
          <a:lstStyle/>
          <a:p>
            <a:pPr fontAlgn="ctr"/>
            <a:r>
              <a:rPr lang="en-US" dirty="0" smtClean="0"/>
              <a:t>Flow &amp; congestion control</a:t>
            </a:r>
            <a:endParaRPr lang="en-US" dirty="0"/>
          </a:p>
          <a:p>
            <a:pPr fontAlgn="ctr"/>
            <a:r>
              <a:rPr lang="en-US" dirty="0" smtClean="0"/>
              <a:t>Connection </a:t>
            </a:r>
            <a:r>
              <a:rPr lang="en-US" dirty="0"/>
              <a:t>quality records </a:t>
            </a:r>
            <a:r>
              <a:rPr lang="en-US" dirty="0" smtClean="0"/>
              <a:t>&amp; smart </a:t>
            </a:r>
            <a:r>
              <a:rPr lang="en-US" dirty="0"/>
              <a:t>host </a:t>
            </a:r>
            <a:r>
              <a:rPr lang="en-US" dirty="0" smtClean="0"/>
              <a:t>selection</a:t>
            </a:r>
          </a:p>
          <a:p>
            <a:pPr fontAlgn="ctr"/>
            <a:r>
              <a:rPr lang="en-US" dirty="0" smtClean="0"/>
              <a:t>Host </a:t>
            </a:r>
            <a:r>
              <a:rPr lang="en-US" dirty="0"/>
              <a:t>migration - adding this late is </a:t>
            </a:r>
            <a:r>
              <a:rPr lang="en-US" dirty="0" smtClean="0"/>
              <a:t>hard</a:t>
            </a:r>
            <a:endParaRPr lang="en-US" dirty="0"/>
          </a:p>
          <a:p>
            <a:r>
              <a:rPr lang="en-US" dirty="0" smtClean="0"/>
              <a:t>A multiplayer beta </a:t>
            </a:r>
            <a:r>
              <a:rPr lang="en-US" dirty="0"/>
              <a:t>or </a:t>
            </a:r>
            <a:r>
              <a:rPr lang="en-US" dirty="0" smtClean="0"/>
              <a:t>demo</a:t>
            </a:r>
            <a:endParaRPr lang="en-US" dirty="0"/>
          </a:p>
          <a:p>
            <a:r>
              <a:rPr lang="en-US" dirty="0" smtClean="0"/>
              <a:t>Regular internal playtests, with traffic shaping</a:t>
            </a:r>
          </a:p>
          <a:p>
            <a:r>
              <a:rPr lang="en-US" dirty="0" smtClean="0"/>
              <a:t>Full-time network testers, early and late</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00750" y="1494064"/>
            <a:ext cx="2924175" cy="2506436"/>
          </a:xfrm>
          <a:prstGeom prst="rect">
            <a:avLst/>
          </a:prstGeom>
        </p:spPr>
      </p:pic>
    </p:spTree>
    <p:extLst>
      <p:ext uri="{BB962C8B-B14F-4D97-AF65-F5344CB8AC3E}">
        <p14:creationId xmlns:p14="http://schemas.microsoft.com/office/powerpoint/2010/main" val="107912042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More Resources</a:t>
            </a:r>
            <a:endParaRPr lang="en-US" dirty="0"/>
          </a:p>
        </p:txBody>
      </p:sp>
      <p:sp>
        <p:nvSpPr>
          <p:cNvPr id="3" name="Content Placeholder 2"/>
          <p:cNvSpPr>
            <a:spLocks noGrp="1"/>
          </p:cNvSpPr>
          <p:nvPr>
            <p:ph idx="1"/>
          </p:nvPr>
        </p:nvSpPr>
        <p:spPr>
          <a:xfrm>
            <a:off x="457201" y="1200151"/>
            <a:ext cx="4933950" cy="3394472"/>
          </a:xfrm>
        </p:spPr>
        <p:txBody>
          <a:bodyPr>
            <a:normAutofit/>
          </a:bodyPr>
          <a:lstStyle/>
          <a:p>
            <a:r>
              <a:rPr lang="en-US" dirty="0" smtClean="0"/>
              <a:t>“Recreating The LAN Party Online”, Butcher </a:t>
            </a:r>
            <a:r>
              <a:rPr lang="en-US" dirty="0"/>
              <a:t>&amp; </a:t>
            </a:r>
            <a:r>
              <a:rPr lang="en-US" dirty="0" smtClean="0"/>
              <a:t>House, GDC 2005</a:t>
            </a:r>
          </a:p>
          <a:p>
            <a:r>
              <a:rPr lang="en-US" dirty="0" smtClean="0"/>
              <a:t>“</a:t>
            </a:r>
            <a:r>
              <a:rPr lang="en-US" dirty="0"/>
              <a:t>The TRIBES Engine Networking Model”, </a:t>
            </a:r>
            <a:r>
              <a:rPr lang="en-US" dirty="0" err="1"/>
              <a:t>Frohnmayer</a:t>
            </a:r>
            <a:r>
              <a:rPr lang="en-US" dirty="0"/>
              <a:t> &amp; </a:t>
            </a:r>
            <a:r>
              <a:rPr lang="en-US" dirty="0" smtClean="0"/>
              <a:t>Gift, GDC 1999</a:t>
            </a:r>
          </a:p>
          <a:p>
            <a:r>
              <a:rPr lang="en-US" b="1" dirty="0" smtClean="0">
                <a:solidFill>
                  <a:schemeClr val="accent1"/>
                </a:solidFill>
              </a:rPr>
              <a:t>Play Reach!</a:t>
            </a:r>
            <a:endParaRPr lang="en-US" b="1" dirty="0">
              <a:solidFill>
                <a:schemeClr val="accent1"/>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3949" y="1352550"/>
            <a:ext cx="3958880" cy="2971799"/>
          </a:xfrm>
          <a:prstGeom prst="rect">
            <a:avLst/>
          </a:prstGeom>
        </p:spPr>
      </p:pic>
    </p:spTree>
    <p:extLst>
      <p:ext uri="{BB962C8B-B14F-4D97-AF65-F5344CB8AC3E}">
        <p14:creationId xmlns:p14="http://schemas.microsoft.com/office/powerpoint/2010/main" val="4261991316"/>
      </p:ext>
    </p:extLst>
  </p:cSld>
  <p:clrMapOvr>
    <a:masterClrMapping/>
  </p:clrMapOvr>
  <p:transition spd="med">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Acknowledgements</a:t>
            </a:r>
            <a:endParaRPr lang="en-US" dirty="0"/>
          </a:p>
        </p:txBody>
      </p:sp>
      <p:sp>
        <p:nvSpPr>
          <p:cNvPr id="3" name="Content Placeholder 2"/>
          <p:cNvSpPr>
            <a:spLocks noGrp="1"/>
          </p:cNvSpPr>
          <p:nvPr>
            <p:ph idx="1"/>
          </p:nvPr>
        </p:nvSpPr>
        <p:spPr/>
        <p:txBody>
          <a:bodyPr>
            <a:normAutofit/>
          </a:bodyPr>
          <a:lstStyle/>
          <a:p>
            <a:r>
              <a:rPr lang="en-US" dirty="0" smtClean="0"/>
              <a:t>Many people toiled to make Halo: Reach play as well as it does online, especially these guys</a:t>
            </a:r>
          </a:p>
          <a:p>
            <a:endParaRPr lang="en-US" dirty="0"/>
          </a:p>
        </p:txBody>
      </p:sp>
    </p:spTree>
    <p:extLst>
      <p:ext uri="{BB962C8B-B14F-4D97-AF65-F5344CB8AC3E}">
        <p14:creationId xmlns:p14="http://schemas.microsoft.com/office/powerpoint/2010/main" val="1731519689"/>
      </p:ext>
    </p:extLst>
  </p:cSld>
  <p:clrMapOvr>
    <a:masterClrMapping/>
  </p:clrMapOvr>
  <p:transition spd="med">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Kings Among </a:t>
            </a:r>
            <a:r>
              <a:rPr lang="en-US" dirty="0"/>
              <a:t>M</a:t>
            </a:r>
            <a:r>
              <a:rPr lang="en-US" dirty="0" smtClean="0"/>
              <a:t>en</a:t>
            </a:r>
            <a:endParaRPr lang="en-US" dirty="0"/>
          </a:p>
        </p:txBody>
      </p:sp>
      <p:sp>
        <p:nvSpPr>
          <p:cNvPr id="8" name="Text Placeholder 7"/>
          <p:cNvSpPr>
            <a:spLocks noGrp="1"/>
          </p:cNvSpPr>
          <p:nvPr>
            <p:ph type="body" idx="1"/>
          </p:nvPr>
        </p:nvSpPr>
        <p:spPr/>
        <p:txBody>
          <a:bodyPr>
            <a:noAutofit/>
          </a:bodyPr>
          <a:lstStyle/>
          <a:p>
            <a:pPr algn="ctr"/>
            <a:r>
              <a:rPr lang="en-US" sz="1400" b="0" dirty="0" smtClean="0"/>
              <a:t>Nick Gerrone</a:t>
            </a:r>
          </a:p>
          <a:p>
            <a:pPr algn="ctr"/>
            <a:r>
              <a:rPr lang="en-US" sz="1400" dirty="0" smtClean="0"/>
              <a:t>Lead Network Tester</a:t>
            </a:r>
            <a:endParaRPr lang="en-US" sz="1400" dirty="0"/>
          </a:p>
        </p:txBody>
      </p:sp>
      <p:pic>
        <p:nvPicPr>
          <p:cNvPr id="12" name="Content Placeholder 11"/>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1003777" y="1630363"/>
            <a:ext cx="2947033" cy="2963862"/>
          </a:xfrm>
        </p:spPr>
      </p:pic>
      <p:sp>
        <p:nvSpPr>
          <p:cNvPr id="10" name="Text Placeholder 9"/>
          <p:cNvSpPr>
            <a:spLocks noGrp="1"/>
          </p:cNvSpPr>
          <p:nvPr>
            <p:ph type="body" sz="quarter" idx="3"/>
          </p:nvPr>
        </p:nvSpPr>
        <p:spPr/>
        <p:txBody>
          <a:bodyPr>
            <a:normAutofit fontScale="70000" lnSpcReduction="20000"/>
          </a:bodyPr>
          <a:lstStyle/>
          <a:p>
            <a:pPr algn="ctr"/>
            <a:r>
              <a:rPr lang="en-US" sz="2000" b="0" dirty="0" smtClean="0"/>
              <a:t>Paul Lewellen</a:t>
            </a:r>
          </a:p>
          <a:p>
            <a:pPr algn="ctr"/>
            <a:r>
              <a:rPr lang="en-US" sz="2000" dirty="0" smtClean="0"/>
              <a:t>Network Engineer</a:t>
            </a:r>
            <a:endParaRPr lang="en-US" sz="2000" dirty="0"/>
          </a:p>
        </p:txBody>
      </p:sp>
      <p:pic>
        <p:nvPicPr>
          <p:cNvPr id="13" name="Content Placeholder 12"/>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a:off x="5192396" y="1630363"/>
            <a:ext cx="2947033" cy="2963862"/>
          </a:xfrm>
        </p:spPr>
      </p:pic>
    </p:spTree>
    <p:extLst>
      <p:ext uri="{BB962C8B-B14F-4D97-AF65-F5344CB8AC3E}">
        <p14:creationId xmlns:p14="http://schemas.microsoft.com/office/powerpoint/2010/main" val="3381980066"/>
      </p:ext>
    </p:extLst>
  </p:cSld>
  <p:clrMapOvr>
    <a:masterClrMapping/>
  </p:clrMapOvr>
  <p:transition spd="med">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Kings</a:t>
            </a:r>
            <a:endParaRPr lang="en-US" dirty="0"/>
          </a:p>
        </p:txBody>
      </p:sp>
      <p:sp>
        <p:nvSpPr>
          <p:cNvPr id="3" name="Text Placeholder 2"/>
          <p:cNvSpPr>
            <a:spLocks noGrp="1"/>
          </p:cNvSpPr>
          <p:nvPr>
            <p:ph type="body" idx="1"/>
          </p:nvPr>
        </p:nvSpPr>
        <p:spPr/>
        <p:txBody>
          <a:bodyPr>
            <a:noAutofit/>
          </a:bodyPr>
          <a:lstStyle/>
          <a:p>
            <a:pPr algn="ctr"/>
            <a:r>
              <a:rPr lang="en-US" sz="1400" b="0" dirty="0" smtClean="0"/>
              <a:t>Jon Cable</a:t>
            </a:r>
          </a:p>
          <a:p>
            <a:pPr algn="ctr"/>
            <a:r>
              <a:rPr lang="en-US" sz="1400" dirty="0" smtClean="0"/>
              <a:t>Sandbox Engineer</a:t>
            </a:r>
            <a:endParaRPr lang="en-US" sz="1400" dirty="0"/>
          </a:p>
        </p:txBody>
      </p:sp>
      <p:pic>
        <p:nvPicPr>
          <p:cNvPr id="7"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1003777" y="1630363"/>
            <a:ext cx="2947033" cy="2963862"/>
          </a:xfrm>
        </p:spPr>
      </p:pic>
      <p:sp>
        <p:nvSpPr>
          <p:cNvPr id="5" name="Text Placeholder 4"/>
          <p:cNvSpPr>
            <a:spLocks noGrp="1"/>
          </p:cNvSpPr>
          <p:nvPr>
            <p:ph type="body" sz="quarter" idx="3"/>
          </p:nvPr>
        </p:nvSpPr>
        <p:spPr>
          <a:xfrm>
            <a:off x="4645026" y="1151335"/>
            <a:ext cx="4498974" cy="479822"/>
          </a:xfrm>
        </p:spPr>
        <p:txBody>
          <a:bodyPr>
            <a:normAutofit fontScale="70000" lnSpcReduction="20000"/>
          </a:bodyPr>
          <a:lstStyle/>
          <a:p>
            <a:pPr algn="ctr"/>
            <a:r>
              <a:rPr lang="en-US" sz="2000" b="0" dirty="0" smtClean="0"/>
              <a:t>Luke Timmins</a:t>
            </a:r>
          </a:p>
          <a:p>
            <a:pPr algn="ctr"/>
            <a:r>
              <a:rPr lang="en-US" sz="2000" dirty="0" smtClean="0"/>
              <a:t>Lead of Networking and UI</a:t>
            </a:r>
            <a:endParaRPr lang="en-US" sz="2000" dirty="0"/>
          </a:p>
        </p:txBody>
      </p:sp>
      <p:pic>
        <p:nvPicPr>
          <p:cNvPr id="8" name="Content Placeholder 7"/>
          <p:cNvPicPr>
            <a:picLocks noGrp="1" noChangeAspect="1"/>
          </p:cNvPicPr>
          <p:nvPr>
            <p:ph sz="quarter" idx="4"/>
          </p:nvPr>
        </p:nvPicPr>
        <p:blipFill>
          <a:blip r:embed="rId4" cstate="print">
            <a:extLst>
              <a:ext uri="{28A0092B-C50C-407E-A947-70E740481C1C}">
                <a14:useLocalDpi xmlns:a14="http://schemas.microsoft.com/office/drawing/2010/main" val="0"/>
              </a:ext>
            </a:extLst>
          </a:blip>
          <a:stretch>
            <a:fillRect/>
          </a:stretch>
        </p:blipFill>
        <p:spPr>
          <a:xfrm>
            <a:off x="4770437" y="1657350"/>
            <a:ext cx="3860801" cy="2895600"/>
          </a:xfrm>
        </p:spPr>
      </p:pic>
    </p:spTree>
    <p:extLst>
      <p:ext uri="{BB962C8B-B14F-4D97-AF65-F5344CB8AC3E}">
        <p14:creationId xmlns:p14="http://schemas.microsoft.com/office/powerpoint/2010/main" val="2650774907"/>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Halo has to solve the hard problem</a:t>
            </a:r>
            <a:endParaRPr lang="en-US" dirty="0"/>
          </a:p>
        </p:txBody>
      </p:sp>
      <p:sp>
        <p:nvSpPr>
          <p:cNvPr id="5" name="Content Placeholder 4"/>
          <p:cNvSpPr>
            <a:spLocks noGrp="1"/>
          </p:cNvSpPr>
          <p:nvPr>
            <p:ph idx="1"/>
          </p:nvPr>
        </p:nvSpPr>
        <p:spPr/>
        <p:txBody>
          <a:bodyPr>
            <a:normAutofit/>
          </a:bodyPr>
          <a:lstStyle/>
          <a:p>
            <a:r>
              <a:rPr lang="en-US" dirty="0" smtClean="0"/>
              <a:t>Highly competitive multiplayer action game</a:t>
            </a:r>
          </a:p>
          <a:p>
            <a:r>
              <a:rPr lang="en-US" dirty="0"/>
              <a:t>16 players, vehicles, hundreds of </a:t>
            </a:r>
            <a:r>
              <a:rPr lang="en-US" dirty="0" smtClean="0"/>
              <a:t>replicated objects</a:t>
            </a:r>
            <a:endParaRPr lang="en-US" dirty="0"/>
          </a:p>
          <a:p>
            <a:r>
              <a:rPr lang="en-US" dirty="0" smtClean="0"/>
              <a:t>No dedicated servers</a:t>
            </a:r>
          </a:p>
          <a:p>
            <a:r>
              <a:rPr lang="en-US" dirty="0" smtClean="0"/>
              <a:t>Game is expected to work regardless of connection quality</a:t>
            </a:r>
          </a:p>
          <a:p>
            <a:r>
              <a:rPr lang="en-US" dirty="0" smtClean="0"/>
              <a:t>For N players, O(N</a:t>
            </a:r>
            <a:r>
              <a:rPr lang="en-US" baseline="30000" dirty="0" smtClean="0"/>
              <a:t>2</a:t>
            </a:r>
            <a:r>
              <a:rPr lang="en-US" dirty="0" smtClean="0"/>
              <a:t>) data needs to be networked</a:t>
            </a:r>
            <a:endParaRPr lang="en-US" dirty="0"/>
          </a:p>
          <a:p>
            <a:endParaRPr lang="en-US" dirty="0"/>
          </a:p>
        </p:txBody>
      </p:sp>
    </p:spTree>
    <p:extLst>
      <p:ext uri="{BB962C8B-B14F-4D97-AF65-F5344CB8AC3E}">
        <p14:creationId xmlns:p14="http://schemas.microsoft.com/office/powerpoint/2010/main" val="1487188474"/>
      </p:ext>
    </p:extLst>
  </p:cSld>
  <p:clrMapOvr>
    <a:masterClrMapping/>
  </p:clrMapOvr>
  <p:transition spd="med">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next for </a:t>
            </a:r>
            <a:r>
              <a:rPr lang="en-US" dirty="0" err="1" smtClean="0"/>
              <a:t>Bungie</a:t>
            </a:r>
            <a:r>
              <a:rPr lang="en-US" dirty="0" smtClean="0"/>
              <a:t>?</a:t>
            </a:r>
            <a:endParaRPr lang="en-US" dirty="0"/>
          </a:p>
        </p:txBody>
      </p:sp>
      <p:sp>
        <p:nvSpPr>
          <p:cNvPr id="3" name="Content Placeholder 2"/>
          <p:cNvSpPr>
            <a:spLocks noGrp="1"/>
          </p:cNvSpPr>
          <p:nvPr>
            <p:ph idx="1"/>
          </p:nvPr>
        </p:nvSpPr>
        <p:spPr/>
        <p:txBody>
          <a:bodyPr>
            <a:normAutofit/>
          </a:bodyPr>
          <a:lstStyle/>
          <a:p>
            <a:r>
              <a:rPr lang="en-US" dirty="0" smtClean="0"/>
              <a:t>Usability improvements to replication</a:t>
            </a:r>
          </a:p>
          <a:p>
            <a:pPr lvl="1"/>
            <a:r>
              <a:rPr lang="en-US" dirty="0" smtClean="0"/>
              <a:t>Reducing boilerplate code</a:t>
            </a:r>
          </a:p>
          <a:p>
            <a:r>
              <a:rPr lang="en-US" dirty="0" smtClean="0"/>
              <a:t>Extension of replication protocols to support one-off, low-bandwidth, complex use cases</a:t>
            </a:r>
          </a:p>
          <a:p>
            <a:pPr lvl="1"/>
            <a:r>
              <a:rPr lang="en-US" dirty="0" smtClean="0"/>
              <a:t>I just want to network a state machine</a:t>
            </a:r>
            <a:r>
              <a:rPr lang="en-US" smtClean="0"/>
              <a:t>, I </a:t>
            </a:r>
            <a:r>
              <a:rPr lang="en-US" dirty="0" smtClean="0"/>
              <a:t>don’t want to get a PhD in replication</a:t>
            </a:r>
          </a:p>
          <a:p>
            <a:endParaRPr lang="en-US" dirty="0"/>
          </a:p>
        </p:txBody>
      </p:sp>
    </p:spTree>
    <p:extLst>
      <p:ext uri="{BB962C8B-B14F-4D97-AF65-F5344CB8AC3E}">
        <p14:creationId xmlns:p14="http://schemas.microsoft.com/office/powerpoint/2010/main" val="59568828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a:t>
            </a:r>
            <a:r>
              <a:rPr lang="en-US" i="1" dirty="0" smtClean="0"/>
              <a:t>really</a:t>
            </a:r>
            <a:r>
              <a:rPr lang="en-US" dirty="0" smtClean="0"/>
              <a:t> next for </a:t>
            </a:r>
            <a:r>
              <a:rPr lang="en-US" dirty="0" err="1" smtClean="0"/>
              <a:t>Bungie</a:t>
            </a:r>
            <a:r>
              <a:rPr lang="en-US" dirty="0" smtClean="0"/>
              <a:t>?</a:t>
            </a:r>
            <a:endParaRPr lang="en-US" dirty="0"/>
          </a:p>
        </p:txBody>
      </p:sp>
      <p:sp>
        <p:nvSpPr>
          <p:cNvPr id="3" name="Content Placeholder 2"/>
          <p:cNvSpPr>
            <a:spLocks noGrp="1"/>
          </p:cNvSpPr>
          <p:nvPr>
            <p:ph idx="1"/>
          </p:nvPr>
        </p:nvSpPr>
        <p:spPr/>
        <p:txBody>
          <a:bodyPr>
            <a:noAutofit/>
          </a:bodyPr>
          <a:lstStyle/>
          <a:p>
            <a:pPr marL="0" indent="0" algn="ctr">
              <a:buNone/>
            </a:pPr>
            <a:endParaRPr lang="en-US" sz="2000" dirty="0"/>
          </a:p>
        </p:txBody>
      </p:sp>
    </p:spTree>
    <p:extLst>
      <p:ext uri="{BB962C8B-B14F-4D97-AF65-F5344CB8AC3E}">
        <p14:creationId xmlns:p14="http://schemas.microsoft.com/office/powerpoint/2010/main" val="26767763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11791" y="877524"/>
            <a:ext cx="8229600" cy="2416506"/>
          </a:xfrm>
        </p:spPr>
        <p:txBody>
          <a:bodyPr anchor="ctr">
            <a:normAutofit/>
          </a:bodyPr>
          <a:lstStyle/>
          <a:p>
            <a:pPr marL="0" indent="0" algn="ctr">
              <a:buNone/>
            </a:pPr>
            <a:r>
              <a:rPr lang="en-US" sz="4800" dirty="0" smtClean="0"/>
              <a:t>Questions?</a:t>
            </a:r>
          </a:p>
          <a:p>
            <a:pPr marL="0" indent="0" algn="ctr">
              <a:buNone/>
            </a:pPr>
            <a:endParaRPr lang="en-US" sz="1400" dirty="0" smtClean="0"/>
          </a:p>
          <a:p>
            <a:pPr marL="0" indent="0" algn="ctr">
              <a:buNone/>
            </a:pPr>
            <a:r>
              <a:rPr lang="en-US" sz="1400" dirty="0" smtClean="0"/>
              <a:t>daldridge@bungie.com</a:t>
            </a:r>
            <a:endParaRPr lang="en-US" sz="1400" dirty="0" smtClean="0">
              <a:hlinkClick r:id="rId3"/>
            </a:endParaRPr>
          </a:p>
          <a:p>
            <a:pPr marL="0" indent="0" algn="ctr">
              <a:buNone/>
            </a:pPr>
            <a:r>
              <a:rPr lang="en-US" sz="1400" dirty="0" smtClean="0">
                <a:hlinkClick r:id="rId4"/>
              </a:rPr>
              <a:t>www.bungie.net/careers</a:t>
            </a:r>
            <a:endParaRPr lang="en-US" sz="1400" dirty="0" smtClean="0"/>
          </a:p>
          <a:p>
            <a:pPr marL="0" indent="0" algn="ctr">
              <a:buNone/>
            </a:pPr>
            <a:r>
              <a:rPr lang="en-US" sz="1200" dirty="0" smtClean="0"/>
              <a:t>we’re hiring!</a:t>
            </a:r>
            <a:endParaRPr lang="en-US" sz="1200" dirty="0"/>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97289" y="3294030"/>
            <a:ext cx="4858604" cy="1494955"/>
          </a:xfrm>
          <a:prstGeom prst="rect">
            <a:avLst/>
          </a:prstGeom>
        </p:spPr>
      </p:pic>
    </p:spTree>
    <p:extLst>
      <p:ext uri="{BB962C8B-B14F-4D97-AF65-F5344CB8AC3E}">
        <p14:creationId xmlns:p14="http://schemas.microsoft.com/office/powerpoint/2010/main" val="3277404090"/>
      </p:ext>
    </p:extLst>
  </p:cSld>
  <p:clrMapOvr>
    <a:masterClrMapping/>
  </p:clrMapOvr>
  <p:transition spd="med">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Bonus slides</a:t>
            </a:r>
            <a:endParaRPr lang="en-US" dirty="0"/>
          </a:p>
        </p:txBody>
      </p:sp>
      <p:sp>
        <p:nvSpPr>
          <p:cNvPr id="5" name="Text Placeholder 4"/>
          <p:cNvSpPr>
            <a:spLocks noGrp="1"/>
          </p:cNvSpPr>
          <p:nvPr>
            <p:ph type="body" idx="1"/>
          </p:nvPr>
        </p:nvSpPr>
        <p:spPr>
          <a:xfrm>
            <a:off x="758889" y="2038350"/>
            <a:ext cx="7772400" cy="1125140"/>
          </a:xfrm>
        </p:spPr>
        <p:txBody>
          <a:bodyPr/>
          <a:lstStyle/>
          <a:p>
            <a:r>
              <a:rPr lang="en-US" dirty="0" smtClean="0"/>
              <a:t>The talk proper was already too long</a:t>
            </a:r>
            <a:endParaRPr lang="en-US" dirty="0"/>
          </a:p>
        </p:txBody>
      </p:sp>
    </p:spTree>
    <p:extLst>
      <p:ext uri="{BB962C8B-B14F-4D97-AF65-F5344CB8AC3E}">
        <p14:creationId xmlns:p14="http://schemas.microsoft.com/office/powerpoint/2010/main" val="2791825264"/>
      </p:ext>
    </p:extLst>
  </p:cSld>
  <p:clrMapOvr>
    <a:masterClrMapping/>
  </p:clrMapOvr>
  <p:transition spd="med">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Basics of encoding</a:t>
            </a:r>
            <a:endParaRPr lang="en-US" dirty="0"/>
          </a:p>
        </p:txBody>
      </p:sp>
      <p:sp>
        <p:nvSpPr>
          <p:cNvPr id="3" name="Content Placeholder 2"/>
          <p:cNvSpPr>
            <a:spLocks noGrp="1"/>
          </p:cNvSpPr>
          <p:nvPr>
            <p:ph idx="1"/>
          </p:nvPr>
        </p:nvSpPr>
        <p:spPr/>
        <p:txBody>
          <a:bodyPr>
            <a:normAutofit/>
          </a:bodyPr>
          <a:lstStyle/>
          <a:p>
            <a:r>
              <a:rPr lang="en-US" dirty="0" smtClean="0"/>
              <a:t>For rare things, and by default: write raw bits</a:t>
            </a:r>
          </a:p>
          <a:p>
            <a:r>
              <a:rPr lang="en-US" dirty="0" smtClean="0"/>
              <a:t>For common things: limit range as much as possible, write only necessary bits (</a:t>
            </a:r>
            <a:r>
              <a:rPr lang="en-US" i="1" dirty="0" err="1" smtClean="0"/>
              <a:t>bitstream</a:t>
            </a:r>
            <a:r>
              <a:rPr lang="en-US" dirty="0" smtClean="0"/>
              <a:t>)</a:t>
            </a:r>
          </a:p>
          <a:p>
            <a:r>
              <a:rPr lang="en-US" dirty="0" smtClean="0"/>
              <a:t>For floats: quantize to fixed point</a:t>
            </a:r>
          </a:p>
          <a:p>
            <a:r>
              <a:rPr lang="en-US" dirty="0" smtClean="0"/>
              <a:t>For positions and vectors: Do lots of work to compress these – limit domains, limit precision, think about temporal coherence, use </a:t>
            </a:r>
            <a:r>
              <a:rPr lang="en-US" dirty="0" err="1" smtClean="0"/>
              <a:t>google</a:t>
            </a:r>
            <a:endParaRPr lang="en-US" dirty="0" smtClean="0"/>
          </a:p>
        </p:txBody>
      </p:sp>
    </p:spTree>
    <p:extLst>
      <p:ext uri="{BB962C8B-B14F-4D97-AF65-F5344CB8AC3E}">
        <p14:creationId xmlns:p14="http://schemas.microsoft.com/office/powerpoint/2010/main" val="247671690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Packet rate vs. size</a:t>
            </a:r>
            <a:endParaRPr lang="en-US" dirty="0"/>
          </a:p>
        </p:txBody>
      </p:sp>
      <p:sp>
        <p:nvSpPr>
          <p:cNvPr id="3" name="Content Placeholder 2"/>
          <p:cNvSpPr>
            <a:spLocks noGrp="1"/>
          </p:cNvSpPr>
          <p:nvPr>
            <p:ph idx="1"/>
          </p:nvPr>
        </p:nvSpPr>
        <p:spPr/>
        <p:txBody>
          <a:bodyPr/>
          <a:lstStyle/>
          <a:p>
            <a:r>
              <a:rPr lang="en-US" dirty="0" smtClean="0"/>
              <a:t>Maximize packet </a:t>
            </a:r>
            <a:r>
              <a:rPr lang="en-US" i="1" dirty="0" smtClean="0"/>
              <a:t>rate</a:t>
            </a:r>
            <a:r>
              <a:rPr lang="en-US" dirty="0" smtClean="0"/>
              <a:t> to minimize latency</a:t>
            </a:r>
          </a:p>
          <a:p>
            <a:r>
              <a:rPr lang="en-US" dirty="0" smtClean="0"/>
              <a:t>Maximize packet </a:t>
            </a:r>
            <a:r>
              <a:rPr lang="en-US" i="1" dirty="0" smtClean="0"/>
              <a:t>size</a:t>
            </a:r>
            <a:r>
              <a:rPr lang="en-US" dirty="0" smtClean="0"/>
              <a:t> to maximize throughput</a:t>
            </a:r>
          </a:p>
          <a:p>
            <a:r>
              <a:rPr lang="en-US" dirty="0" smtClean="0"/>
              <a:t>Goals in direct tension…</a:t>
            </a:r>
          </a:p>
          <a:p>
            <a:r>
              <a:rPr lang="en-US" dirty="0" smtClean="0"/>
              <a:t>Ideally, maximize packet rate by default, but lower it as needed when simulation becomes too rich</a:t>
            </a:r>
          </a:p>
          <a:p>
            <a:endParaRPr lang="en-US" dirty="0"/>
          </a:p>
        </p:txBody>
      </p:sp>
    </p:spTree>
    <p:extLst>
      <p:ext uri="{BB962C8B-B14F-4D97-AF65-F5344CB8AC3E}">
        <p14:creationId xmlns:p14="http://schemas.microsoft.com/office/powerpoint/2010/main" val="2668934545"/>
      </p:ext>
    </p:extLst>
  </p:cSld>
  <p:clrMapOvr>
    <a:masterClrMapping/>
  </p:clrMapOvr>
  <p:transition spd="med">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Problem: Networking new mechanics is hard with our replication systems</a:t>
            </a:r>
            <a:endParaRPr lang="en-US" dirty="0"/>
          </a:p>
        </p:txBody>
      </p:sp>
      <p:sp>
        <p:nvSpPr>
          <p:cNvPr id="3" name="Content Placeholder 2"/>
          <p:cNvSpPr>
            <a:spLocks noGrp="1"/>
          </p:cNvSpPr>
          <p:nvPr>
            <p:ph idx="1"/>
          </p:nvPr>
        </p:nvSpPr>
        <p:spPr/>
        <p:txBody>
          <a:bodyPr/>
          <a:lstStyle/>
          <a:p>
            <a:r>
              <a:rPr lang="en-US" dirty="0" smtClean="0"/>
              <a:t>This is somewhat intentional!</a:t>
            </a:r>
          </a:p>
          <a:p>
            <a:r>
              <a:rPr lang="en-US" dirty="0" smtClean="0"/>
              <a:t>Ease of use is dangerous</a:t>
            </a:r>
            <a:endParaRPr lang="en-US" dirty="0"/>
          </a:p>
          <a:p>
            <a:r>
              <a:rPr lang="en-US" dirty="0" smtClean="0"/>
              <a:t>Lots of safeguards ensure careful thought (but add implementation time)</a:t>
            </a:r>
          </a:p>
          <a:p>
            <a:r>
              <a:rPr lang="en-US" dirty="0" smtClean="0"/>
              <a:t>We still get quick-and-dirty prototype networking that needs to be rewritten late, but we try to minimize the amount of it</a:t>
            </a:r>
          </a:p>
        </p:txBody>
      </p:sp>
    </p:spTree>
    <p:extLst>
      <p:ext uri="{BB962C8B-B14F-4D97-AF65-F5344CB8AC3E}">
        <p14:creationId xmlns:p14="http://schemas.microsoft.com/office/powerpoint/2010/main" val="3024238691"/>
      </p:ext>
    </p:extLst>
  </p:cSld>
  <p:clrMapOvr>
    <a:masterClrMapping/>
  </p:clrMapOvr>
  <p:transition spd="med">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a bad optimization</a:t>
            </a:r>
            <a:endParaRPr lang="en-US" dirty="0"/>
          </a:p>
        </p:txBody>
      </p:sp>
      <p:sp>
        <p:nvSpPr>
          <p:cNvPr id="3" name="Content Placeholder 2"/>
          <p:cNvSpPr>
            <a:spLocks noGrp="1"/>
          </p:cNvSpPr>
          <p:nvPr>
            <p:ph idx="1"/>
          </p:nvPr>
        </p:nvSpPr>
        <p:spPr/>
        <p:txBody>
          <a:bodyPr/>
          <a:lstStyle/>
          <a:p>
            <a:r>
              <a:rPr lang="en-US" dirty="0" smtClean="0"/>
              <a:t>“Let’s classify all our networked object indices into contiguous buckets by object type so we can use fewer bits to refer to an object if the type is known on both ends, which is common”</a:t>
            </a:r>
          </a:p>
          <a:p>
            <a:r>
              <a:rPr lang="en-US" dirty="0" smtClean="0"/>
              <a:t>Saved 1% of bandwidth - awesome</a:t>
            </a:r>
          </a:p>
          <a:p>
            <a:r>
              <a:rPr lang="en-US" dirty="0" smtClean="0"/>
              <a:t>Cost over 30 hours of debugging/support over the course of the project</a:t>
            </a:r>
          </a:p>
        </p:txBody>
      </p:sp>
    </p:spTree>
    <p:extLst>
      <p:ext uri="{BB962C8B-B14F-4D97-AF65-F5344CB8AC3E}">
        <p14:creationId xmlns:p14="http://schemas.microsoft.com/office/powerpoint/2010/main" val="308843091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“Lag”?</a:t>
            </a:r>
            <a:endParaRPr lang="en-US" dirty="0"/>
          </a:p>
        </p:txBody>
      </p:sp>
      <p:sp>
        <p:nvSpPr>
          <p:cNvPr id="3" name="Content Placeholder 2"/>
          <p:cNvSpPr>
            <a:spLocks noGrp="1"/>
          </p:cNvSpPr>
          <p:nvPr>
            <p:ph idx="1"/>
          </p:nvPr>
        </p:nvSpPr>
        <p:spPr/>
        <p:txBody>
          <a:bodyPr>
            <a:normAutofit/>
          </a:bodyPr>
          <a:lstStyle/>
          <a:p>
            <a:r>
              <a:rPr lang="en-US" dirty="0" smtClean="0"/>
              <a:t>Perceived delay or inconsistency </a:t>
            </a:r>
          </a:p>
          <a:p>
            <a:r>
              <a:rPr lang="en-US" dirty="0" smtClean="0"/>
              <a:t>Caused by latency</a:t>
            </a:r>
            <a:endParaRPr lang="en-US" dirty="0"/>
          </a:p>
          <a:p>
            <a:r>
              <a:rPr lang="en-US" dirty="0" smtClean="0"/>
              <a:t>Caused by bandwidth limitation</a:t>
            </a:r>
          </a:p>
          <a:p>
            <a:r>
              <a:rPr lang="en-US" dirty="0" smtClean="0"/>
              <a:t>Caused by packet loss</a:t>
            </a:r>
          </a:p>
          <a:p>
            <a:r>
              <a:rPr lang="en-US" dirty="0" smtClean="0"/>
              <a:t>Sometimes caused by game mechanics</a:t>
            </a:r>
          </a:p>
        </p:txBody>
      </p:sp>
    </p:spTree>
    <p:extLst>
      <p:ext uri="{BB962C8B-B14F-4D97-AF65-F5344CB8AC3E}">
        <p14:creationId xmlns:p14="http://schemas.microsoft.com/office/powerpoint/2010/main" val="214840716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Glitches</a:t>
            </a:r>
            <a:endParaRPr lang="en-US" dirty="0"/>
          </a:p>
        </p:txBody>
      </p:sp>
      <p:sp>
        <p:nvSpPr>
          <p:cNvPr id="3" name="Content Placeholder 2"/>
          <p:cNvSpPr>
            <a:spLocks noGrp="1"/>
          </p:cNvSpPr>
          <p:nvPr>
            <p:ph idx="1"/>
          </p:nvPr>
        </p:nvSpPr>
        <p:spPr/>
        <p:txBody>
          <a:bodyPr>
            <a:normAutofit lnSpcReduction="10000"/>
          </a:bodyPr>
          <a:lstStyle/>
          <a:p>
            <a:r>
              <a:rPr lang="en-US" dirty="0"/>
              <a:t>Glitch: Colloquially, </a:t>
            </a:r>
            <a:r>
              <a:rPr lang="en-US" dirty="0" smtClean="0"/>
              <a:t>a series of events that break or appear to break the rules or perceived rules of </a:t>
            </a:r>
            <a:r>
              <a:rPr lang="en-US" dirty="0"/>
              <a:t>the </a:t>
            </a:r>
            <a:r>
              <a:rPr lang="en-US" dirty="0" smtClean="0"/>
              <a:t>game</a:t>
            </a:r>
          </a:p>
          <a:p>
            <a:r>
              <a:rPr lang="en-US" dirty="0" smtClean="0"/>
              <a:t>There </a:t>
            </a:r>
            <a:r>
              <a:rPr lang="en-US" dirty="0"/>
              <a:t>are 4 </a:t>
            </a:r>
            <a:r>
              <a:rPr lang="en-US" dirty="0" smtClean="0"/>
              <a:t>important classes </a:t>
            </a:r>
            <a:r>
              <a:rPr lang="en-US" dirty="0"/>
              <a:t>of </a:t>
            </a:r>
            <a:r>
              <a:rPr lang="en-US" dirty="0" smtClean="0"/>
              <a:t>glitches</a:t>
            </a:r>
          </a:p>
          <a:p>
            <a:pPr lvl="1"/>
            <a:r>
              <a:rPr lang="en-US" dirty="0" smtClean="0"/>
              <a:t>Perceived as wrong / real break of real rule</a:t>
            </a:r>
          </a:p>
          <a:p>
            <a:pPr lvl="1"/>
            <a:r>
              <a:rPr lang="en-US" dirty="0" smtClean="0"/>
              <a:t>Perceived as wrong / real rule, but not a real break</a:t>
            </a:r>
          </a:p>
          <a:p>
            <a:pPr lvl="1"/>
            <a:r>
              <a:rPr lang="en-US" dirty="0"/>
              <a:t>N</a:t>
            </a:r>
            <a:r>
              <a:rPr lang="en-US" dirty="0" smtClean="0"/>
              <a:t>ot perceived as wrong / real break of a real rule</a:t>
            </a:r>
          </a:p>
          <a:p>
            <a:pPr lvl="1"/>
            <a:r>
              <a:rPr lang="en-US" dirty="0" smtClean="0"/>
              <a:t>Perceived breakage of a perceived rule</a:t>
            </a:r>
            <a:endParaRPr lang="en-US" dirty="0"/>
          </a:p>
          <a:p>
            <a:endParaRPr lang="en-US" dirty="0"/>
          </a:p>
        </p:txBody>
      </p:sp>
    </p:spTree>
    <p:extLst>
      <p:ext uri="{BB962C8B-B14F-4D97-AF65-F5344CB8AC3E}">
        <p14:creationId xmlns:p14="http://schemas.microsoft.com/office/powerpoint/2010/main" val="3109962907"/>
      </p:ext>
    </p:extLst>
  </p:cSld>
  <p:clrMapOvr>
    <a:masterClrMapping/>
  </p:clrMapOvr>
  <p:transition spd="med">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8"/>
</p:tagLst>
</file>

<file path=ppt/theme/theme1.xml><?xml version="1.0" encoding="utf-8"?>
<a:theme xmlns:a="http://schemas.openxmlformats.org/drawingml/2006/main" name="GDC 2011 official">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GDC 2011 official</Template>
  <TotalTime>158652</TotalTime>
  <Words>10315</Words>
  <Application>Microsoft Office PowerPoint</Application>
  <PresentationFormat>On-screen Show (16:9)</PresentationFormat>
  <Paragraphs>1140</Paragraphs>
  <Slides>101</Slides>
  <Notes>98</Notes>
  <HiddenSlides>0</HiddenSlides>
  <MMClips>0</MMClips>
  <ScaleCrop>false</ScaleCrop>
  <HeadingPairs>
    <vt:vector size="4" baseType="variant">
      <vt:variant>
        <vt:lpstr>Theme</vt:lpstr>
      </vt:variant>
      <vt:variant>
        <vt:i4>1</vt:i4>
      </vt:variant>
      <vt:variant>
        <vt:lpstr>Slide Titles</vt:lpstr>
      </vt:variant>
      <vt:variant>
        <vt:i4>101</vt:i4>
      </vt:variant>
    </vt:vector>
  </HeadingPairs>
  <TitlesOfParts>
    <vt:vector size="102" baseType="lpstr">
      <vt:lpstr>GDC 2011 official</vt:lpstr>
      <vt:lpstr>PowerPoint Presentation</vt:lpstr>
      <vt:lpstr>Who am I?</vt:lpstr>
      <vt:lpstr>What is Halo: Reach?</vt:lpstr>
      <vt:lpstr>Talk Takeaways</vt:lpstr>
      <vt:lpstr>What is this talk NOT about?</vt:lpstr>
      <vt:lpstr>Bungie’s Gameplay Networking Architecture</vt:lpstr>
      <vt:lpstr>What is gameplay networking?</vt:lpstr>
      <vt:lpstr>Common simplifying approaches</vt:lpstr>
      <vt:lpstr>Halo has to solve the hard problem</vt:lpstr>
      <vt:lpstr>We can’t network everything!</vt:lpstr>
      <vt:lpstr>TRIBES points the way</vt:lpstr>
      <vt:lpstr>Three Key Terms</vt:lpstr>
      <vt:lpstr>Term: Replication</vt:lpstr>
      <vt:lpstr>Term: Authority</vt:lpstr>
      <vt:lpstr>Term: Prediction</vt:lpstr>
      <vt:lpstr>PowerPoint Presentation</vt:lpstr>
      <vt:lpstr>Bungie’s Networking Stack</vt:lpstr>
      <vt:lpstr>Let’s talk about gameplay</vt:lpstr>
      <vt:lpstr>Replication Protocol: State Data</vt:lpstr>
      <vt:lpstr>Replication Protocol: Events</vt:lpstr>
      <vt:lpstr>Replication Protocol: Control data</vt:lpstr>
      <vt:lpstr>Replication: The Big Picture</vt:lpstr>
      <vt:lpstr>Replication: The Big Picture</vt:lpstr>
      <vt:lpstr>Replication is never fully reliable</vt:lpstr>
      <vt:lpstr>Prioritization</vt:lpstr>
      <vt:lpstr>Prioritization example</vt:lpstr>
      <vt:lpstr>Prioritization example</vt:lpstr>
      <vt:lpstr>Prioritization example</vt:lpstr>
      <vt:lpstr>Prioritization example</vt:lpstr>
      <vt:lpstr>Designing for Networking Quality</vt:lpstr>
      <vt:lpstr>Throwing a grenade</vt:lpstr>
      <vt:lpstr>Single-box grenade throw</vt:lpstr>
      <vt:lpstr>Client grenade throw – attempt #1</vt:lpstr>
      <vt:lpstr>Client grenade throw – attempt #1</vt:lpstr>
      <vt:lpstr>Client grenade throw – attempt #2</vt:lpstr>
      <vt:lpstr>Client grenade throw – attempt #2</vt:lpstr>
      <vt:lpstr>Client grenade throw - actual</vt:lpstr>
      <vt:lpstr>Client grenade throw - actual</vt:lpstr>
      <vt:lpstr>Results!</vt:lpstr>
      <vt:lpstr>Trickier gameplay examples</vt:lpstr>
      <vt:lpstr>Armor Lock</vt:lpstr>
      <vt:lpstr>Armor Lock as a sequence diagram</vt:lpstr>
      <vt:lpstr>Armor Lock networking, v1</vt:lpstr>
      <vt:lpstr>V1 sequence diagram</vt:lpstr>
      <vt:lpstr>Armor Lock, v2</vt:lpstr>
      <vt:lpstr>V2 sequence diagram</vt:lpstr>
      <vt:lpstr>Armor Lock, v3 – one last tweak</vt:lpstr>
      <vt:lpstr>What just happened?</vt:lpstr>
      <vt:lpstr>Armor Lock, v3</vt:lpstr>
      <vt:lpstr>Results!</vt:lpstr>
      <vt:lpstr>Example #3: Assassinations</vt:lpstr>
      <vt:lpstr>Assassinations</vt:lpstr>
      <vt:lpstr>Assassinations, v1</vt:lpstr>
      <vt:lpstr>Assassinations, v1 - issues</vt:lpstr>
      <vt:lpstr>Assassinations, v1 - issues</vt:lpstr>
      <vt:lpstr>Assassinations, v2 - shipping</vt:lpstr>
      <vt:lpstr>Results! </vt:lpstr>
      <vt:lpstr>4 rules of gameplay networking</vt:lpstr>
      <vt:lpstr>Measuring and Optimizing</vt:lpstr>
      <vt:lpstr>Networking is a magnet for entropy</vt:lpstr>
      <vt:lpstr>Optimization is dangerous</vt:lpstr>
      <vt:lpstr>Inspection tools are the key!</vt:lpstr>
      <vt:lpstr>Tool: Profilers</vt:lpstr>
      <vt:lpstr>Profiler demo</vt:lpstr>
      <vt:lpstr>Tool: Films</vt:lpstr>
      <vt:lpstr>Leveraging Films</vt:lpstr>
      <vt:lpstr>Tool: Playtests</vt:lpstr>
      <vt:lpstr>Tool: Playtests</vt:lpstr>
      <vt:lpstr>Culmination!</vt:lpstr>
      <vt:lpstr>Inspection of Halo 3 revealed…</vt:lpstr>
      <vt:lpstr>This was a false start</vt:lpstr>
      <vt:lpstr>Good Optimizations IN Reach</vt:lpstr>
      <vt:lpstr>Reducing always-on bandwidth use</vt:lpstr>
      <vt:lpstr>Fixing a prioritization bug</vt:lpstr>
      <vt:lpstr>Changing game mechanics</vt:lpstr>
      <vt:lpstr>Ragdoll networking</vt:lpstr>
      <vt:lpstr>Shock</vt:lpstr>
      <vt:lpstr>Skepticism</vt:lpstr>
      <vt:lpstr>Consideration</vt:lpstr>
      <vt:lpstr>Ragdoll networking</vt:lpstr>
      <vt:lpstr>Smoothing out bursts of bandwidth</vt:lpstr>
      <vt:lpstr>3 rules of network optimization</vt:lpstr>
      <vt:lpstr>Tidbits and The Future</vt:lpstr>
      <vt:lpstr>Numbers from Reach</vt:lpstr>
      <vt:lpstr>Related best practices</vt:lpstr>
      <vt:lpstr>More Resources</vt:lpstr>
      <vt:lpstr>Acknowledgements</vt:lpstr>
      <vt:lpstr>Kings Among Men</vt:lpstr>
      <vt:lpstr>Additional Kings</vt:lpstr>
      <vt:lpstr>What’s next for Bungie?</vt:lpstr>
      <vt:lpstr>What’s really next for Bungie?</vt:lpstr>
      <vt:lpstr>PowerPoint Presentation</vt:lpstr>
      <vt:lpstr>Bonus slides</vt:lpstr>
      <vt:lpstr>Basics of encoding</vt:lpstr>
      <vt:lpstr>Packet rate vs. size</vt:lpstr>
      <vt:lpstr>Problem: Networking new mechanics is hard with our replication systems</vt:lpstr>
      <vt:lpstr>Example of a bad optimization</vt:lpstr>
      <vt:lpstr>What is “Lag”?</vt:lpstr>
      <vt:lpstr>Glitches</vt:lpstr>
      <vt:lpstr>Melee “Glitches”</vt:lpstr>
      <vt:lpstr>That’s all there is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Gameplay Networking of Halo: Reach</dc:title>
  <dc:creator>pparsons;daldridge@bungie.com</dc:creator>
  <cp:lastModifiedBy>David Aldridge</cp:lastModifiedBy>
  <cp:revision>3780</cp:revision>
  <dcterms:created xsi:type="dcterms:W3CDTF">2008-10-17T16:05:06Z</dcterms:created>
  <dcterms:modified xsi:type="dcterms:W3CDTF">2011-03-21T20:59:30Z</dcterms:modified>
</cp:coreProperties>
</file>